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6" r:id="rId6"/>
    <p:sldId id="287" r:id="rId7"/>
    <p:sldId id="260" r:id="rId8"/>
    <p:sldId id="283" r:id="rId9"/>
    <p:sldId id="289" r:id="rId10"/>
    <p:sldId id="306" r:id="rId11"/>
    <p:sldId id="307" r:id="rId12"/>
    <p:sldId id="262" r:id="rId13"/>
    <p:sldId id="308" r:id="rId14"/>
    <p:sldId id="309" r:id="rId15"/>
    <p:sldId id="310" r:id="rId16"/>
    <p:sldId id="311" r:id="rId17"/>
    <p:sldId id="275" r:id="rId18"/>
    <p:sldId id="312" r:id="rId19"/>
    <p:sldId id="313" r:id="rId20"/>
    <p:sldId id="314" r:id="rId21"/>
    <p:sldId id="315" r:id="rId22"/>
    <p:sldId id="316" r:id="rId23"/>
    <p:sldId id="280" r:id="rId24"/>
    <p:sldId id="281" r:id="rId25"/>
    <p:sldId id="282" r:id="rId26"/>
    <p:sldId id="317" r:id="rId27"/>
    <p:sldId id="318" r:id="rId28"/>
    <p:sldId id="319" r:id="rId29"/>
    <p:sldId id="285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290" r:id="rId72"/>
    <p:sldId id="261" r:id="rId73"/>
    <p:sldId id="291" r:id="rId74"/>
    <p:sldId id="292" r:id="rId75"/>
    <p:sldId id="266" r:id="rId76"/>
    <p:sldId id="267" r:id="rId77"/>
    <p:sldId id="268" r:id="rId78"/>
    <p:sldId id="269" r:id="rId79"/>
    <p:sldId id="270" r:id="rId80"/>
    <p:sldId id="367" r:id="rId81"/>
    <p:sldId id="363" r:id="rId82"/>
    <p:sldId id="364" r:id="rId83"/>
    <p:sldId id="365" r:id="rId84"/>
    <p:sldId id="366" r:id="rId85"/>
    <p:sldId id="271" r:id="rId86"/>
    <p:sldId id="284" r:id="rId87"/>
    <p:sldId id="286" r:id="rId88"/>
    <p:sldId id="293" r:id="rId89"/>
    <p:sldId id="294" r:id="rId90"/>
    <p:sldId id="295" r:id="rId91"/>
    <p:sldId id="296" r:id="rId92"/>
    <p:sldId id="297" r:id="rId93"/>
    <p:sldId id="298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272" r:id="rId102"/>
    <p:sldId id="273" r:id="rId103"/>
    <p:sldId id="274" r:id="rId104"/>
    <p:sldId id="277" r:id="rId105"/>
    <p:sldId id="278" r:id="rId106"/>
    <p:sldId id="279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FF66"/>
    <a:srgbClr val="FFCC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5CF24-97F2-3733-C6EB-94E3B562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클리닝 히어로 시놉시스 시나리오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56E394F-C1F2-0A6D-EC40-C8ADD8B5DE86}"/>
              </a:ext>
            </a:extLst>
          </p:cNvPr>
          <p:cNvSpPr txBox="1">
            <a:spLocks/>
          </p:cNvSpPr>
          <p:nvPr/>
        </p:nvSpPr>
        <p:spPr>
          <a:xfrm>
            <a:off x="838200" y="2286204"/>
            <a:ext cx="10515600" cy="3829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슬라이드 해서 </a:t>
            </a:r>
            <a:r>
              <a:rPr lang="ko-KR" altLang="en-US" dirty="0" err="1"/>
              <a:t>보시는걸</a:t>
            </a:r>
            <a:r>
              <a:rPr lang="ko-KR" altLang="en-US" dirty="0"/>
              <a:t>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r>
              <a:rPr lang="ko-KR" altLang="en-US" dirty="0"/>
              <a:t>그리고 인물 이미지는 엄마와 정체불명의 목소리 제외하고 </a:t>
            </a:r>
            <a:r>
              <a:rPr lang="ko-KR" altLang="en-US" dirty="0" err="1"/>
              <a:t>인게임</a:t>
            </a:r>
            <a:r>
              <a:rPr lang="ko-KR" altLang="en-US" dirty="0"/>
              <a:t> 모델링으로 대체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6254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D7FAD-3085-5514-649E-DF2926E0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어차피 이곳을 나갈 방문 열쇠는 내가 가지고 있으니까 나가고 싶으면 나부터 쓰러뜨려 보던가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4A5D78-A5AF-841D-71C3-C29F8DBB31EA}"/>
              </a:ext>
            </a:extLst>
          </p:cNvPr>
          <p:cNvSpPr/>
          <p:nvPr/>
        </p:nvSpPr>
        <p:spPr>
          <a:xfrm>
            <a:off x="11123799" y="6484690"/>
            <a:ext cx="830510" cy="310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2F4DC2-E09F-D561-D71A-E6EC8BD00928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C727D0-81AE-2159-AB4D-7AC5F81A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ECFC5C-A972-7486-D51D-888A4C75065E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16F630-4D91-7588-624E-2C096D8280F5}"/>
              </a:ext>
            </a:extLst>
          </p:cNvPr>
          <p:cNvCxnSpPr>
            <a:cxnSpLocks/>
          </p:cNvCxnSpPr>
          <p:nvPr/>
        </p:nvCxnSpPr>
        <p:spPr>
          <a:xfrm>
            <a:off x="4840447" y="3429000"/>
            <a:ext cx="6283352" cy="305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6B3F6-9B4E-639A-5595-C809FDA04BED}"/>
              </a:ext>
            </a:extLst>
          </p:cNvPr>
          <p:cNvSpPr/>
          <p:nvPr/>
        </p:nvSpPr>
        <p:spPr>
          <a:xfrm>
            <a:off x="2277611" y="2489433"/>
            <a:ext cx="5125673" cy="939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누르는 순간 </a:t>
            </a:r>
            <a:r>
              <a:rPr lang="ko-KR" altLang="en-US" dirty="0" err="1"/>
              <a:t>컷씬</a:t>
            </a:r>
            <a:r>
              <a:rPr lang="ko-KR" altLang="en-US" dirty="0"/>
              <a:t> 종료와 동시에 </a:t>
            </a:r>
            <a:r>
              <a:rPr lang="ko-KR" altLang="en-US" dirty="0" err="1"/>
              <a:t>보스전</a:t>
            </a:r>
            <a:r>
              <a:rPr lang="ko-KR" altLang="en-US" dirty="0"/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016085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59522"/>
              </p:ext>
            </p:extLst>
          </p:nvPr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815180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미션</a:t>
                      </a:r>
                      <a:r>
                        <a:rPr lang="en-US" altLang="ko-KR" sz="1100" b="1" dirty="0"/>
                        <a:t>2 </a:t>
                      </a:r>
                      <a:r>
                        <a:rPr lang="ko-KR" altLang="en-US" sz="1100" b="1" dirty="0"/>
                        <a:t>클리어 직후 씬</a:t>
                      </a:r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로 넘어가면 주인공은 의자 옆에 </a:t>
                      </a:r>
                      <a:r>
                        <a:rPr lang="ko-KR" altLang="en-US" sz="1100" b="1" dirty="0" err="1"/>
                        <a:t>스폰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91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4" y="1805054"/>
            <a:ext cx="716699" cy="71552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08" y="2520574"/>
            <a:ext cx="424657" cy="414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95" y="2864905"/>
            <a:ext cx="424657" cy="414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8" y="2422815"/>
            <a:ext cx="424657" cy="414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6" y="2996625"/>
            <a:ext cx="424657" cy="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79795"/>
              </p:ext>
            </p:extLst>
          </p:nvPr>
        </p:nvGraphicFramePr>
        <p:xfrm>
          <a:off x="2106814" y="1547159"/>
          <a:ext cx="8128000" cy="407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14" y="1559615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41" y="2676807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3" y="3680572"/>
            <a:ext cx="2095499" cy="194350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709894" y="3452868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709894" y="2337054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1879453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8271545" y="3535643"/>
            <a:ext cx="2013359" cy="49107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일정확률로아이템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회복 아이템</a:t>
            </a:r>
            <a:r>
              <a:rPr lang="en-US" altLang="ko-KR" sz="1400" dirty="0"/>
              <a:t>_</a:t>
            </a:r>
            <a:r>
              <a:rPr lang="ko-KR" altLang="en-US" sz="1400" dirty="0"/>
              <a:t>사탕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드롭후</a:t>
            </a:r>
            <a:r>
              <a:rPr lang="ko-KR" altLang="en-US" sz="1400" dirty="0"/>
              <a:t> 사망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5" y="6178706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5947795" y="1476462"/>
            <a:ext cx="0" cy="40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2600906"/>
            <a:ext cx="894826" cy="934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271545" y="2600906"/>
            <a:ext cx="1006680" cy="934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842621" y="4026717"/>
            <a:ext cx="2435604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7214532" y="5511674"/>
            <a:ext cx="1951839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1696C4-0052-C07B-D723-76D1D929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" y="0"/>
            <a:ext cx="12143678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CB07610-598A-22D7-F71E-BA79CFA21E04}"/>
              </a:ext>
            </a:extLst>
          </p:cNvPr>
          <p:cNvSpPr/>
          <p:nvPr/>
        </p:nvSpPr>
        <p:spPr>
          <a:xfrm rot="13434483">
            <a:off x="6425965" y="3775521"/>
            <a:ext cx="1300293" cy="7466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1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6F100-9C18-F47D-EFA1-90907D52ABB6}"/>
              </a:ext>
            </a:extLst>
          </p:cNvPr>
          <p:cNvSpPr txBox="1"/>
          <p:nvPr/>
        </p:nvSpPr>
        <p:spPr>
          <a:xfrm>
            <a:off x="3629607" y="2687216"/>
            <a:ext cx="513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Fade in, out……..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94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오늘도 </a:t>
            </a: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집은 조용할 틈이 없습니다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 err="1">
                <a:solidFill>
                  <a:schemeClr val="tx1"/>
                </a:solidFill>
              </a:rPr>
              <a:t>왜냐고요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07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: “</a:t>
            </a:r>
            <a:r>
              <a:rPr lang="ko-KR" altLang="en-US" sz="1800" dirty="0">
                <a:solidFill>
                  <a:schemeClr val="tx1"/>
                </a:solidFill>
              </a:rPr>
              <a:t>와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이번엔 비밀기지 만들기 놀이다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아니지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마침 배도 고픈데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요리사 놀이를 해볼까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7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우리의 주인공인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워낙 천방지축 개구쟁이라 잠시라도 가만히 있는 법이 없거든요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        </a:t>
            </a:r>
            <a:r>
              <a:rPr lang="ko-KR" altLang="en-US" sz="1800" dirty="0">
                <a:solidFill>
                  <a:schemeClr val="tx1"/>
                </a:solidFill>
              </a:rPr>
              <a:t>그녀가 지나간 자리에는 얼마 지나지 않아 온갖 잡동사니와 쓰레기로 가득해졌습니다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16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따르르릉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전화벨 울리는 소리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en-US" altLang="ko-KR" sz="1800" dirty="0">
              <a:solidFill>
                <a:sysClr val="windowText" lastClr="000000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6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갑자기 울린 전화벨소리를 들은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놓칠세라</a:t>
            </a:r>
            <a:r>
              <a:rPr lang="ko-KR" altLang="en-US" sz="1800" dirty="0">
                <a:solidFill>
                  <a:schemeClr val="tx1"/>
                </a:solidFill>
              </a:rPr>
              <a:t> 급히 뛰어가 수화기를 들었습니다</a:t>
            </a:r>
            <a:r>
              <a:rPr lang="en-US" altLang="ko-KR" sz="1800" dirty="0">
                <a:solidFill>
                  <a:schemeClr val="tx1"/>
                </a:solidFill>
              </a:rPr>
              <a:t>..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69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여보세요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58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여보세요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 err="1">
                <a:solidFill>
                  <a:schemeClr val="tx1"/>
                </a:solidFill>
              </a:rPr>
              <a:t>세아니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410901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09158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모양새로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와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엄마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123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우리 </a:t>
            </a:r>
            <a:r>
              <a:rPr lang="ko-KR" altLang="en-US" sz="1800" dirty="0" err="1">
                <a:solidFill>
                  <a:schemeClr val="tx1"/>
                </a:solidFill>
              </a:rPr>
              <a:t>세아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집 </a:t>
            </a:r>
            <a:r>
              <a:rPr lang="ko-KR" altLang="en-US" sz="1800" dirty="0" err="1">
                <a:solidFill>
                  <a:schemeClr val="tx1"/>
                </a:solidFill>
              </a:rPr>
              <a:t>잘보고</a:t>
            </a:r>
            <a:r>
              <a:rPr lang="ko-KR" altLang="en-US" sz="1800" dirty="0">
                <a:solidFill>
                  <a:schemeClr val="tx1"/>
                </a:solidFill>
              </a:rPr>
              <a:t> 있었어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엄마는 지금 막 약속 끝나고 들어갈 참이야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50205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그렇구나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그럼 </a:t>
            </a:r>
            <a:r>
              <a:rPr lang="ko-KR" altLang="en-US" sz="1800" dirty="0" err="1">
                <a:solidFill>
                  <a:schemeClr val="tx1"/>
                </a:solidFill>
              </a:rPr>
              <a:t>언제오는데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08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한 </a:t>
            </a:r>
            <a:r>
              <a:rPr lang="en-US" altLang="ko-KR" sz="1800" dirty="0">
                <a:solidFill>
                  <a:schemeClr val="tx1"/>
                </a:solidFill>
              </a:rPr>
              <a:t>30</a:t>
            </a:r>
            <a:r>
              <a:rPr lang="ko-KR" altLang="en-US" sz="1800" dirty="0">
                <a:solidFill>
                  <a:schemeClr val="tx1"/>
                </a:solidFill>
              </a:rPr>
              <a:t>분에서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시간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지금 차가 막혀서 빨리 가긴 어려울 것 같아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그나저나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  <a:r>
              <a:rPr lang="ko-KR" altLang="en-US" sz="1800" dirty="0">
                <a:solidFill>
                  <a:schemeClr val="tx1"/>
                </a:solidFill>
              </a:rPr>
              <a:t>엄마 없다고 지난번처럼 또 집안을 마구 어지럽히거나 하진 않았겠지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15309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아니야 그때 혼나고서 얼마나 반성했는데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하나도 안 어지럽히지 않고 오늘은 얌전히 잘 놀았어</a:t>
            </a:r>
            <a:r>
              <a:rPr lang="en-US" altLang="ko-KR" sz="1800" dirty="0"/>
              <a:t>!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18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그래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그럼 다행이고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아무튼 엄마 최대한 빨리 </a:t>
            </a:r>
            <a:r>
              <a:rPr lang="ko-KR" altLang="en-US" sz="1800" dirty="0" err="1">
                <a:solidFill>
                  <a:schemeClr val="tx1"/>
                </a:solidFill>
              </a:rPr>
              <a:t>갈께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곧 보자</a:t>
            </a:r>
            <a:r>
              <a:rPr lang="en-US" altLang="ko-KR" sz="1800" dirty="0">
                <a:solidFill>
                  <a:schemeClr val="tx1"/>
                </a:solidFill>
              </a:rPr>
              <a:t>!(</a:t>
            </a:r>
            <a:r>
              <a:rPr lang="ko-KR" altLang="en-US" sz="1800" dirty="0">
                <a:solidFill>
                  <a:schemeClr val="tx1"/>
                </a:solidFill>
              </a:rPr>
              <a:t>딸깍</a:t>
            </a:r>
            <a:r>
              <a:rPr lang="en-US" altLang="ko-KR" sz="1800" dirty="0">
                <a:solidFill>
                  <a:schemeClr val="tx1"/>
                </a:solidFill>
              </a:rPr>
              <a:t>-</a:t>
            </a:r>
            <a:r>
              <a:rPr lang="ko-KR" altLang="en-US" sz="1800" dirty="0" err="1">
                <a:solidFill>
                  <a:schemeClr val="tx1"/>
                </a:solidFill>
              </a:rPr>
              <a:t>전화끊기는</a:t>
            </a:r>
            <a:r>
              <a:rPr lang="ko-KR" altLang="en-US" sz="1800" dirty="0">
                <a:solidFill>
                  <a:schemeClr val="tx1"/>
                </a:solidFill>
              </a:rPr>
              <a:t> 소리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32564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……”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70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집안을 보고는 난처한 표정을 지었습니다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얌전히 놀았다는 말과는 달리 주방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거실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욕실 어느 곳 하나 할 것 없이 엉망진창인 상태였기 때문이죠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7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더는 못 참아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정체불명의 목소리</a:t>
            </a:r>
          </a:p>
        </p:txBody>
      </p:sp>
    </p:spTree>
    <p:extLst>
      <p:ext uri="{BB962C8B-B14F-4D97-AF65-F5344CB8AC3E}">
        <p14:creationId xmlns:p14="http://schemas.microsoft.com/office/powerpoint/2010/main" val="102223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누구세요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23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253055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너는 매일 집안을 어지럽히기나 하면서 이제는 뻔뻔하게 거짓말까지 해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넌 이번에 정말 </a:t>
            </a:r>
            <a:r>
              <a:rPr lang="ko-KR" altLang="en-US" sz="1800" dirty="0" err="1">
                <a:solidFill>
                  <a:schemeClr val="tx1"/>
                </a:solidFill>
              </a:rPr>
              <a:t>재대로</a:t>
            </a:r>
            <a:r>
              <a:rPr lang="ko-KR" altLang="en-US" sz="1800" dirty="0">
                <a:solidFill>
                  <a:schemeClr val="tx1"/>
                </a:solidFill>
              </a:rPr>
              <a:t> 혼 좀 </a:t>
            </a:r>
            <a:r>
              <a:rPr lang="ko-KR" altLang="en-US" sz="1800" dirty="0" err="1">
                <a:solidFill>
                  <a:schemeClr val="tx1"/>
                </a:solidFill>
              </a:rPr>
              <a:t>나봐야겠어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정체불명의 목소리</a:t>
            </a:r>
          </a:p>
        </p:txBody>
      </p:sp>
    </p:spTree>
    <p:extLst>
      <p:ext uri="{BB962C8B-B14F-4D97-AF65-F5344CB8AC3E}">
        <p14:creationId xmlns:p14="http://schemas.microsoft.com/office/powerpoint/2010/main" val="188423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이게 무슨 소리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어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잠깐 갑자기 왜 이렇게 </a:t>
            </a:r>
            <a:r>
              <a:rPr lang="ko-KR" altLang="en-US" sz="1800" dirty="0" err="1">
                <a:solidFill>
                  <a:schemeClr val="tx1"/>
                </a:solidFill>
              </a:rPr>
              <a:t>졸립지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0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그만 정신을 잃고 말았어요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40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1FE62-F97D-F490-FDB4-6E813ED79B64}"/>
              </a:ext>
            </a:extLst>
          </p:cNvPr>
          <p:cNvSpPr txBox="1"/>
          <p:nvPr/>
        </p:nvSpPr>
        <p:spPr>
          <a:xfrm>
            <a:off x="3629607" y="2687216"/>
            <a:ext cx="513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Fade in, out……..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3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2BE79C-BB2D-9A61-BBC2-F0A914B4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여긴 </a:t>
            </a:r>
            <a:r>
              <a:rPr lang="ko-KR" altLang="en-US" sz="1800" dirty="0" err="1">
                <a:solidFill>
                  <a:schemeClr val="tx1"/>
                </a:solidFill>
              </a:rPr>
              <a:t>어디지</a:t>
            </a:r>
            <a:r>
              <a:rPr lang="en-US" altLang="ko-KR" sz="1800" dirty="0">
                <a:solidFill>
                  <a:schemeClr val="tx1"/>
                </a:solidFill>
              </a:rPr>
              <a:t>…?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439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0FDCD-6D39-5BEB-5C36-8F4F4AA8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시간이 얼마나 지났을까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정신을 차린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주변을 둘러보았습니다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3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041BD4-DCB3-ED21-5465-40C56D88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여기는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  <a:r>
              <a:rPr lang="ko-KR" altLang="en-US" sz="1800" dirty="0">
                <a:solidFill>
                  <a:schemeClr val="tx1"/>
                </a:solidFill>
              </a:rPr>
              <a:t>내 </a:t>
            </a:r>
            <a:r>
              <a:rPr lang="ko-KR" altLang="en-US" sz="1800" dirty="0" err="1">
                <a:solidFill>
                  <a:schemeClr val="tx1"/>
                </a:solidFill>
              </a:rPr>
              <a:t>방이잖아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 err="1">
                <a:solidFill>
                  <a:schemeClr val="tx1"/>
                </a:solidFill>
              </a:rPr>
              <a:t>방금전엔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무슨일이</a:t>
            </a:r>
            <a:r>
              <a:rPr lang="ko-KR" altLang="en-US" sz="1800" dirty="0">
                <a:solidFill>
                  <a:schemeClr val="tx1"/>
                </a:solidFill>
              </a:rPr>
              <a:t> 있었던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  <a:r>
              <a:rPr lang="ko-KR" altLang="en-US" sz="1800" dirty="0" err="1">
                <a:solidFill>
                  <a:schemeClr val="tx1"/>
                </a:solidFill>
              </a:rPr>
              <a:t>우왓</a:t>
            </a:r>
            <a:r>
              <a:rPr lang="en-US" altLang="ko-KR" sz="1800" dirty="0">
                <a:solidFill>
                  <a:schemeClr val="tx1"/>
                </a:solidFill>
              </a:rPr>
              <a:t>?!”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97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A0518-B3CB-1D56-5CC4-46773367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자신의 근처에 있던 장난감 상자를 보곤 깜짝 놀랐어요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왜나하면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32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19240-8FA1-1B70-0547-AE378646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갑자기 장난감 상자가 커졌어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794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F108E-7C67-510D-B5FB-86251BFA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평소엔 그녀가 가볍게 들고 다녔던 장난감 상자가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세아보다</a:t>
            </a:r>
            <a:r>
              <a:rPr lang="ko-KR" altLang="en-US" sz="1800" dirty="0">
                <a:solidFill>
                  <a:schemeClr val="tx1"/>
                </a:solidFill>
              </a:rPr>
              <a:t> 거대해진 상태였거든요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뿐만 아니라 주변에 있던 </a:t>
            </a:r>
            <a:r>
              <a:rPr lang="ko-KR" altLang="en-US" sz="1800" dirty="0" err="1">
                <a:solidFill>
                  <a:schemeClr val="tx1"/>
                </a:solidFill>
              </a:rPr>
              <a:t>세아보다</a:t>
            </a:r>
            <a:r>
              <a:rPr lang="ko-KR" altLang="en-US" sz="1800" dirty="0">
                <a:solidFill>
                  <a:schemeClr val="tx1"/>
                </a:solidFill>
              </a:rPr>
              <a:t> 작거나 비슷했던 물건들도 비슷한 </a:t>
            </a:r>
            <a:r>
              <a:rPr lang="ko-KR" altLang="en-US" sz="1800" dirty="0" err="1">
                <a:solidFill>
                  <a:schemeClr val="tx1"/>
                </a:solidFill>
              </a:rPr>
              <a:t>상태인걸</a:t>
            </a:r>
            <a:r>
              <a:rPr lang="ko-KR" altLang="en-US" sz="1800" dirty="0">
                <a:solidFill>
                  <a:schemeClr val="tx1"/>
                </a:solidFill>
              </a:rPr>
              <a:t> 알고는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곧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주변물건의 크기가 커진 게 아니라 자신이 </a:t>
            </a:r>
            <a:r>
              <a:rPr lang="ko-KR" altLang="en-US" sz="1800" dirty="0" err="1">
                <a:solidFill>
                  <a:schemeClr val="tx1"/>
                </a:solidFill>
              </a:rPr>
              <a:t>작아졌음을</a:t>
            </a:r>
            <a:r>
              <a:rPr lang="ko-KR" altLang="en-US" sz="1800" dirty="0">
                <a:solidFill>
                  <a:schemeClr val="tx1"/>
                </a:solidFill>
              </a:rPr>
              <a:t> 알았습니다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42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최소기준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 (</a:t>
                      </a:r>
                      <a:r>
                        <a:rPr lang="ko-KR" altLang="en-US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063A4C4-5DD7-0485-27B8-DFE4747B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우으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이게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도대체 무슨 일이야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나 무서워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27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F8A9B-8F1F-7864-60C2-F7EB6501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괜찮아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09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9A3B0-E2AB-B7B1-7A6E-5AA6E6A9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곧 울음을 터뜨릴 것만 같은 </a:t>
            </a: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뒤에서 누군가가 말을 걸자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깜짝놀라</a:t>
            </a:r>
            <a:r>
              <a:rPr lang="ko-KR" altLang="en-US" sz="1800" dirty="0">
                <a:solidFill>
                  <a:schemeClr val="tx1"/>
                </a:solidFill>
              </a:rPr>
              <a:t> 몸을 움츠렸습니다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11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4F0017-25A4-0E49-AB00-3AB1F51B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으악</a:t>
            </a:r>
            <a:r>
              <a:rPr lang="en-US" altLang="ko-KR" sz="1800" dirty="0">
                <a:solidFill>
                  <a:schemeClr val="tx1"/>
                </a:solidFill>
              </a:rPr>
              <a:t>!, </a:t>
            </a:r>
            <a:r>
              <a:rPr lang="ko-KR" altLang="en-US" sz="1800" dirty="0">
                <a:solidFill>
                  <a:schemeClr val="tx1"/>
                </a:solidFill>
              </a:rPr>
              <a:t>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누구세요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절 잡아먹지 말아주세요</a:t>
            </a:r>
            <a:r>
              <a:rPr lang="en-US" altLang="ko-KR" sz="1800" dirty="0">
                <a:solidFill>
                  <a:schemeClr val="tx1"/>
                </a:solidFill>
              </a:rPr>
              <a:t>…..!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86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935C39-BEFB-882F-E0F4-6C4EB2F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세아가</a:t>
            </a:r>
            <a:r>
              <a:rPr lang="ko-KR" altLang="en-US" sz="1800" dirty="0">
                <a:solidFill>
                  <a:schemeClr val="tx1"/>
                </a:solidFill>
              </a:rPr>
              <a:t> 뒤돌아보니 웬 곰 인형 한 마리가 서있었습니다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7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D858D-9160-4160-237E-E3059E68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토토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08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D1ED58-3016-DD34-9E4B-97929A99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그래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나야 나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너의 오랜 애착인형인 곰 인형 토토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이젠 좀 안심이 돼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4CAEF-04BE-0144-FC1D-4313F1015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48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6E50A1-7B41-838B-7CAD-434851A0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그나저나 너 말할 수 있었어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63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3BA87-D77A-FA5F-71FA-DA6B8063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너가 작아지고나서 부터 나도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말을하고</a:t>
            </a:r>
            <a:r>
              <a:rPr lang="ko-KR" altLang="en-US" sz="1800" dirty="0">
                <a:solidFill>
                  <a:schemeClr val="tx1"/>
                </a:solidFill>
              </a:rPr>
              <a:t> 움직일 수 있게 됐지 </a:t>
            </a:r>
            <a:r>
              <a:rPr lang="ko-KR" altLang="en-US" sz="1800" dirty="0" err="1">
                <a:solidFill>
                  <a:schemeClr val="tx1"/>
                </a:solidFill>
              </a:rPr>
              <a:t>뭐야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다만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문제는</a:t>
            </a:r>
            <a:r>
              <a:rPr lang="en-US" altLang="ko-KR" sz="1800" dirty="0">
                <a:solidFill>
                  <a:schemeClr val="tx1"/>
                </a:solidFill>
              </a:rPr>
              <a:t>…….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4C5AB-8CBF-8265-CA84-9DA494D76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6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3216E2-0074-0E27-9C92-E8D285D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문제는</a:t>
            </a:r>
            <a:r>
              <a:rPr lang="en-US" altLang="ko-KR" sz="1800" dirty="0">
                <a:solidFill>
                  <a:schemeClr val="tx1"/>
                </a:solidFill>
              </a:rPr>
              <a:t>….?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4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pic>
        <p:nvPicPr>
          <p:cNvPr id="41" name="그래픽 40" descr="비커">
            <a:extLst>
              <a:ext uri="{FF2B5EF4-FFF2-40B4-BE49-F238E27FC236}">
                <a16:creationId xmlns:a16="http://schemas.microsoft.com/office/drawing/2014/main" id="{F32E3767-B4D8-C670-8BA7-00F2BE03E2D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9547" y="57281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EFA34C-0F9A-9875-591A-BFF811061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6979"/>
              </p:ext>
            </p:extLst>
          </p:nvPr>
        </p:nvGraphicFramePr>
        <p:xfrm>
          <a:off x="9419316" y="3421276"/>
          <a:ext cx="2655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985">
                  <a:extLst>
                    <a:ext uri="{9D8B030D-6E8A-4147-A177-3AD203B41FA5}">
                      <a16:colId xmlns:a16="http://schemas.microsoft.com/office/drawing/2014/main" val="262389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</a:t>
                      </a:r>
                      <a:r>
                        <a:rPr lang="en-US" altLang="ko-KR" sz="1200" dirty="0"/>
                        <a:t>! </a:t>
                      </a:r>
                      <a:r>
                        <a:rPr lang="ko-KR" altLang="en-US" sz="1200" dirty="0"/>
                        <a:t>아저씨를 구해주자</a:t>
                      </a:r>
                      <a:r>
                        <a:rPr lang="en-US" altLang="ko-KR" sz="1200" dirty="0"/>
                        <a:t>!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58359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6DE0D9C-F890-15C9-2D07-6682ADEF7CC4}"/>
              </a:ext>
            </a:extLst>
          </p:cNvPr>
          <p:cNvSpPr txBox="1"/>
          <p:nvPr/>
        </p:nvSpPr>
        <p:spPr>
          <a:xfrm>
            <a:off x="7008166" y="3571295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퀘스트 </a:t>
            </a:r>
            <a:r>
              <a:rPr lang="ko-KR" altLang="en-US" sz="1200" dirty="0" err="1"/>
              <a:t>알림창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0CC9AE-3DDE-85DE-056C-DC0F041E33D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72194" y="3691431"/>
            <a:ext cx="647122" cy="100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2FDA07-2F45-ABE1-0A7A-8833CD1A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그런 존재가 나 하나뿐이 아니란 게 문제지</a:t>
            </a:r>
            <a:r>
              <a:rPr lang="en-US" altLang="ko-KR" sz="1800" dirty="0"/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DC57A-F55A-4FF4-C370-CB077338B3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6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F3F9B7-E2A0-DC48-33E0-F6241EA3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자세히 설명해줘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983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2BA84-E863-C9B5-B3E0-9FFBD357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토토가 말하려다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세아를</a:t>
            </a:r>
            <a:r>
              <a:rPr lang="ko-KR" altLang="en-US" sz="1800" dirty="0">
                <a:solidFill>
                  <a:schemeClr val="tx1"/>
                </a:solidFill>
              </a:rPr>
              <a:t> 째려보았습니다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298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71BAEF-9C32-F83C-DA8E-0B14E0F3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말하기 이전에</a:t>
            </a:r>
            <a:r>
              <a:rPr lang="en-US" altLang="ko-KR" sz="1800" dirty="0">
                <a:solidFill>
                  <a:schemeClr val="tx1"/>
                </a:solidFill>
              </a:rPr>
              <a:t>….. </a:t>
            </a:r>
            <a:r>
              <a:rPr lang="ko-KR" altLang="en-US" dirty="0">
                <a:solidFill>
                  <a:schemeClr val="tx1"/>
                </a:solidFill>
              </a:rPr>
              <a:t>너는</a:t>
            </a:r>
            <a:r>
              <a:rPr lang="ko-KR" altLang="en-US" sz="1800" dirty="0">
                <a:solidFill>
                  <a:schemeClr val="tx1"/>
                </a:solidFill>
              </a:rPr>
              <a:t> 왜 집안이 이렇게 엉망인데 안 어질렀다고 엄마한테 거짓말 한 거야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F5C7D-3228-9E3D-03E2-7C5A85ED0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82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21CC7-556B-124E-10E0-53D5B7E8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얼굴이 </a:t>
            </a:r>
            <a:r>
              <a:rPr lang="ko-KR" altLang="en-US" sz="1800" dirty="0" err="1">
                <a:solidFill>
                  <a:schemeClr val="tx1"/>
                </a:solidFill>
              </a:rPr>
              <a:t>부끄럽다는듯</a:t>
            </a:r>
            <a:r>
              <a:rPr lang="ko-KR" altLang="en-US" sz="1800" dirty="0">
                <a:solidFill>
                  <a:schemeClr val="tx1"/>
                </a:solidFill>
              </a:rPr>
              <a:t> 빨개졌습니다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51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E0DA61-0C3F-BC7A-F9D0-DBE40DE3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이게 어떻게 된 일인지 설명하자면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  <a:r>
              <a:rPr lang="ko-KR" altLang="en-US" sz="1800" dirty="0">
                <a:solidFill>
                  <a:schemeClr val="tx1"/>
                </a:solidFill>
              </a:rPr>
              <a:t>너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평소에 집을 잔뜩 어지럽히곤 했지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95125-33DD-8C80-78CB-0D53BF559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5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D97FE6-47BA-6FE2-43E5-7F138507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30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CCAC7F-1DFB-05FF-3DC8-E12570D5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그럴 때마다 치우는 건 언제나 </a:t>
            </a:r>
            <a:r>
              <a:rPr lang="ko-KR" altLang="en-US" sz="1800" dirty="0" err="1">
                <a:solidFill>
                  <a:schemeClr val="tx1"/>
                </a:solidFill>
              </a:rPr>
              <a:t>부모님이셨고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29C467-1D05-1855-5A37-AC1FADBE5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F4323-29E4-A140-0F46-EE399008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714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2D63E8-3FAB-A7F2-2664-5CEC8803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너가 노는 과정에서 잃어버리거나 망가진 물건들이 많다는 것도 알고 있지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FD6F1-FC7B-4634-395F-7AB9A00C61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3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인벤토리</a:t>
            </a:r>
            <a:r>
              <a:rPr lang="ko-KR" altLang="en-US" sz="3200" dirty="0"/>
              <a:t> 인터페이스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282632" y="1379915"/>
            <a:ext cx="3034146" cy="3740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28263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446414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이등변 삼각형 6"/>
          <p:cNvSpPr/>
          <p:nvPr/>
        </p:nvSpPr>
        <p:spPr>
          <a:xfrm flipV="1">
            <a:off x="685799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237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442237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558615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1" name="이등변 삼각형 10"/>
          <p:cNvSpPr/>
          <p:nvPr/>
        </p:nvSpPr>
        <p:spPr>
          <a:xfrm flipV="1">
            <a:off x="4825537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0466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820466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936844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이등변 삼각형 14"/>
          <p:cNvSpPr/>
          <p:nvPr/>
        </p:nvSpPr>
        <p:spPr>
          <a:xfrm flipV="1">
            <a:off x="9721733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1891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85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8552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1890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1890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85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5538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72199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172199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25537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5537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72198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244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71113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71113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24451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6244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71112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58" y="1820138"/>
            <a:ext cx="745694" cy="4823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83" y="1704252"/>
            <a:ext cx="713752" cy="6730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94" y="2729854"/>
            <a:ext cx="774980" cy="7749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48" y="1714783"/>
            <a:ext cx="984924" cy="6625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10" y="1673833"/>
            <a:ext cx="894220" cy="7749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44" y="2820517"/>
            <a:ext cx="818551" cy="6625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75" y="3707476"/>
            <a:ext cx="609310" cy="729842"/>
          </a:xfrm>
          <a:prstGeom prst="rect">
            <a:avLst/>
          </a:prstGeom>
        </p:spPr>
      </p:pic>
      <p:sp>
        <p:nvSpPr>
          <p:cNvPr id="41" name="모서리가 접힌 도형 40"/>
          <p:cNvSpPr/>
          <p:nvPr/>
        </p:nvSpPr>
        <p:spPr>
          <a:xfrm>
            <a:off x="10040529" y="3782530"/>
            <a:ext cx="706443" cy="67285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40222"/>
              </p:ext>
            </p:extLst>
          </p:nvPr>
        </p:nvGraphicFramePr>
        <p:xfrm>
          <a:off x="282632" y="5481317"/>
          <a:ext cx="109561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174">
                  <a:extLst>
                    <a:ext uri="{9D8B030D-6E8A-4147-A177-3AD203B41FA5}">
                      <a16:colId xmlns:a16="http://schemas.microsoft.com/office/drawing/2014/main" val="1395126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4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인벤토리를</a:t>
                      </a:r>
                      <a:r>
                        <a:rPr lang="ko-KR" altLang="en-US" dirty="0"/>
                        <a:t> 열고있는 동안은 게임 내 움직임 </a:t>
                      </a:r>
                      <a:r>
                        <a:rPr lang="ko-KR" altLang="en-US" dirty="0" err="1"/>
                        <a:t>퍼즈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일시정지</a:t>
                      </a:r>
                      <a:r>
                        <a:rPr lang="en-US" altLang="ko-KR" dirty="0"/>
                        <a:t>)_(</a:t>
                      </a:r>
                      <a:r>
                        <a:rPr lang="ko-KR" altLang="en-US" dirty="0"/>
                        <a:t>시야 </a:t>
                      </a:r>
                      <a:r>
                        <a:rPr lang="ko-KR" altLang="en-US" dirty="0" err="1"/>
                        <a:t>가린상태에서</a:t>
                      </a:r>
                      <a:r>
                        <a:rPr lang="ko-KR" altLang="en-US" dirty="0"/>
                        <a:t> 몬스터 공격 막기위함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5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67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319668-5FD6-C422-D3D7-6ABB0E5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으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ko-KR" altLang="en-US" sz="1800" dirty="0">
                <a:solidFill>
                  <a:schemeClr val="tx1"/>
                </a:solidFill>
              </a:rPr>
              <a:t>으응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154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5F6727-2DB0-58C3-F071-FE344BE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아무튼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ko-KR" altLang="en-US" sz="1800" dirty="0">
                <a:solidFill>
                  <a:schemeClr val="tx1"/>
                </a:solidFill>
              </a:rPr>
              <a:t> 너가 놀면서 집안에 마구 흐트러지거나 망가진 장난감부터 온갖 물건들이 너에게 매우 화가 난 것 같아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그들이 너가 </a:t>
            </a:r>
            <a:r>
              <a:rPr lang="ko-KR" altLang="en-US" sz="1800" dirty="0" err="1">
                <a:solidFill>
                  <a:schemeClr val="tx1"/>
                </a:solidFill>
              </a:rPr>
              <a:t>방금전에</a:t>
            </a:r>
            <a:r>
              <a:rPr lang="ko-KR" altLang="en-US" sz="1800" dirty="0">
                <a:solidFill>
                  <a:schemeClr val="tx1"/>
                </a:solidFill>
              </a:rPr>
              <a:t> 거짓말을 </a:t>
            </a:r>
            <a:r>
              <a:rPr lang="ko-KR" altLang="en-US" sz="1800" dirty="0" err="1">
                <a:solidFill>
                  <a:schemeClr val="tx1"/>
                </a:solidFill>
              </a:rPr>
              <a:t>하는걸</a:t>
            </a:r>
            <a:r>
              <a:rPr lang="ko-KR" altLang="en-US" sz="1800" dirty="0">
                <a:solidFill>
                  <a:schemeClr val="tx1"/>
                </a:solidFill>
              </a:rPr>
              <a:t> 들은 시점에서 폭발해버리는 바람에 이런 일이 벌어진 것 같고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16635-1B45-4166-E546-F6B69F688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20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1C3F00-D54F-CC4F-5597-BDB4A61E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근데 넌 멀쩡하네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865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CBC748-02E6-7786-8035-50CD6C59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난 너의 애착인형이라 너가 평소에 관리를 잘 해주었으니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이번 일에서 피해간 것 같아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안 그랬으면 나도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B0C08A-73EF-A600-3B3F-12F977DE0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0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3C3970-DD24-A133-6DC7-55F7045D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으악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무서운 소리 </a:t>
            </a:r>
            <a:r>
              <a:rPr lang="ko-KR" altLang="en-US" sz="1800" dirty="0" err="1">
                <a:solidFill>
                  <a:schemeClr val="tx1"/>
                </a:solidFill>
              </a:rPr>
              <a:t>하지마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898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8C3339-5F7C-5276-D91F-A14AA113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아무튼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이런 상황이니까 너의 몸이 원래대로 돌아오려면 엄마가 오기전에 너의 손으로 직접 청소를 하면서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집안을 깨끗이 청소해야 </a:t>
            </a:r>
            <a:r>
              <a:rPr lang="ko-KR" altLang="en-US" sz="1800" dirty="0" err="1">
                <a:solidFill>
                  <a:schemeClr val="tx1"/>
                </a:solidFill>
              </a:rPr>
              <a:t>할꺼야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물론 너에게 나쁜 감정을 품은 존재들은 너의 청소과정을 방해하겠지만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할 수 있겠어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09B4C-AD48-B3DF-380E-136AC7601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5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11705D-166D-24BF-2B44-875A4192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  <a:r>
              <a:rPr lang="ko-KR" altLang="en-US" sz="1800" dirty="0">
                <a:solidFill>
                  <a:schemeClr val="tx1"/>
                </a:solidFill>
              </a:rPr>
              <a:t>무섭긴 하지만 그래도 해야지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이번에 </a:t>
            </a:r>
            <a:r>
              <a:rPr lang="ko-KR" altLang="en-US" sz="1800" dirty="0" err="1">
                <a:solidFill>
                  <a:schemeClr val="tx1"/>
                </a:solidFill>
              </a:rPr>
              <a:t>거짓말한것까지</a:t>
            </a:r>
            <a:r>
              <a:rPr lang="ko-KR" altLang="en-US" sz="1800" dirty="0">
                <a:solidFill>
                  <a:schemeClr val="tx1"/>
                </a:solidFill>
              </a:rPr>
              <a:t> 들키면 진짜 쫓겨날지도 몰라</a:t>
            </a:r>
            <a:r>
              <a:rPr lang="en-US" altLang="ko-KR" sz="1800" dirty="0">
                <a:solidFill>
                  <a:schemeClr val="tx1"/>
                </a:solidFill>
              </a:rPr>
              <a:t>!)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219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649D8A-EE46-1C1A-E3E3-02174B1E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좋아</a:t>
            </a:r>
            <a:r>
              <a:rPr lang="en-US" altLang="ko-KR" sz="1800" dirty="0">
                <a:solidFill>
                  <a:schemeClr val="tx1"/>
                </a:solidFill>
              </a:rPr>
              <a:t>!, </a:t>
            </a:r>
            <a:r>
              <a:rPr lang="ko-KR" altLang="en-US" sz="1800" dirty="0">
                <a:solidFill>
                  <a:schemeClr val="tx1"/>
                </a:solidFill>
              </a:rPr>
              <a:t>그럼 내가 옆에서 도와줄 테니까 같이 청소 해보자고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9FE05-7D31-5D0B-36C2-31CB8836A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3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63370E-99C6-5D15-F7EC-73EB808A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좋아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771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D818F2D-BCCC-AA1B-9E03-F8DA68F384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그렇게 </a:t>
            </a:r>
            <a:r>
              <a:rPr lang="ko-KR" altLang="en-US" sz="1800" dirty="0" err="1">
                <a:solidFill>
                  <a:schemeClr val="tx1"/>
                </a:solidFill>
              </a:rPr>
              <a:t>세아와</a:t>
            </a:r>
            <a:r>
              <a:rPr lang="ko-KR" altLang="en-US" sz="1800" dirty="0">
                <a:solidFill>
                  <a:schemeClr val="tx1"/>
                </a:solidFill>
              </a:rPr>
              <a:t> 토토는 청소라는 이름의 기나긴 여정이 시작 되었답니다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26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74354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6F100-9C18-F47D-EFA1-90907D52ABB6}"/>
              </a:ext>
            </a:extLst>
          </p:cNvPr>
          <p:cNvSpPr txBox="1"/>
          <p:nvPr/>
        </p:nvSpPr>
        <p:spPr>
          <a:xfrm>
            <a:off x="3629607" y="2687216"/>
            <a:ext cx="513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로딩화면 이후 게임시작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93AA85-A95D-9409-2229-2D8FE3151EF8}"/>
              </a:ext>
            </a:extLst>
          </p:cNvPr>
          <p:cNvSpPr/>
          <p:nvPr/>
        </p:nvSpPr>
        <p:spPr>
          <a:xfrm>
            <a:off x="3036815" y="5830349"/>
            <a:ext cx="6199464" cy="701080"/>
          </a:xfrm>
          <a:prstGeom prst="roundRect">
            <a:avLst>
              <a:gd name="adj" fmla="val 417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08D62A-25BA-96C7-02F5-23A9131C62DE}"/>
              </a:ext>
            </a:extLst>
          </p:cNvPr>
          <p:cNvSpPr/>
          <p:nvPr/>
        </p:nvSpPr>
        <p:spPr>
          <a:xfrm>
            <a:off x="3036815" y="5830349"/>
            <a:ext cx="4471332" cy="701080"/>
          </a:xfrm>
          <a:prstGeom prst="roundRect">
            <a:avLst>
              <a:gd name="adj" fmla="val 4179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55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6754"/>
              </p:ext>
            </p:extLst>
          </p:nvPr>
        </p:nvGraphicFramePr>
        <p:xfrm>
          <a:off x="1182847" y="1264950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뭐든지 뚝딱 아저씨를 구하러 가자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33849" y="186235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33849" y="380021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33849" y="457828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57063" y="487400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45871" y="186235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/>
              <a:t>세아야</a:t>
            </a:r>
            <a:r>
              <a:rPr lang="en-US" altLang="ko-KR" sz="1500" dirty="0"/>
              <a:t>! </a:t>
            </a:r>
            <a:r>
              <a:rPr lang="ko-KR" altLang="en-US" sz="1500" dirty="0"/>
              <a:t>앞으로</a:t>
            </a:r>
            <a:r>
              <a:rPr lang="en-US" altLang="ko-KR" sz="1500" dirty="0"/>
              <a:t> </a:t>
            </a:r>
            <a:r>
              <a:rPr lang="ko-KR" altLang="en-US" sz="1500" dirty="0"/>
              <a:t>이 난관을 </a:t>
            </a:r>
            <a:r>
              <a:rPr lang="ko-KR" altLang="en-US" sz="1500" dirty="0" err="1"/>
              <a:t>헤쳐나가기</a:t>
            </a:r>
            <a:r>
              <a:rPr lang="ko-KR" altLang="en-US" sz="1500" dirty="0"/>
              <a:t> 위해서는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먼저 우리에게 도움을 줄 </a:t>
            </a:r>
            <a:r>
              <a:rPr lang="en-US" altLang="ko-KR" sz="1500" dirty="0"/>
              <a:t>NPC</a:t>
            </a:r>
            <a:r>
              <a:rPr lang="ko-KR" altLang="en-US" sz="1500" dirty="0"/>
              <a:t>부터 구해야 해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내가 알기론 그 중 한 사람이 몬스터 </a:t>
            </a:r>
            <a:r>
              <a:rPr lang="ko-KR" altLang="en-US" sz="1500" dirty="0" err="1"/>
              <a:t>들한테</a:t>
            </a:r>
            <a:r>
              <a:rPr lang="ko-KR" altLang="en-US" sz="1500" dirty="0"/>
              <a:t> 책상 밑 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잡혀갔다고 하거든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찾아서 구하도록 하자</a:t>
            </a:r>
            <a:r>
              <a:rPr lang="en-US" altLang="ko-KR" sz="1500" dirty="0"/>
              <a:t>! </a:t>
            </a:r>
            <a:r>
              <a:rPr lang="ko-KR" altLang="en-US" sz="1500" dirty="0"/>
              <a:t>나중에 너에게 큰 도움을 줄 지도 몰라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19" y="1932149"/>
            <a:ext cx="1328723" cy="1693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294F0-58F8-63B5-192A-7D0F3991AEB8}"/>
              </a:ext>
            </a:extLst>
          </p:cNvPr>
          <p:cNvSpPr/>
          <p:nvPr/>
        </p:nvSpPr>
        <p:spPr>
          <a:xfrm>
            <a:off x="3145871" y="457828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B0C3B-9644-86A9-1CCF-B043C18C01E0}"/>
              </a:ext>
            </a:extLst>
          </p:cNvPr>
          <p:cNvSpPr/>
          <p:nvPr/>
        </p:nvSpPr>
        <p:spPr>
          <a:xfrm>
            <a:off x="5866000" y="4578289"/>
            <a:ext cx="1342239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사탕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F0DB62-0673-F617-1868-03C2AFA8A587}"/>
              </a:ext>
            </a:extLst>
          </p:cNvPr>
          <p:cNvSpPr/>
          <p:nvPr/>
        </p:nvSpPr>
        <p:spPr>
          <a:xfrm>
            <a:off x="7666487" y="4578289"/>
            <a:ext cx="1732328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강화티켓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63F20FB-CFE9-C1EA-7B67-D5EC0742482E}"/>
              </a:ext>
            </a:extLst>
          </p:cNvPr>
          <p:cNvSpPr/>
          <p:nvPr/>
        </p:nvSpPr>
        <p:spPr>
          <a:xfrm rot="5400000">
            <a:off x="10406540" y="395436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AD7B311-8B85-7D29-E8DF-FE9B2F662A81}"/>
              </a:ext>
            </a:extLst>
          </p:cNvPr>
          <p:cNvSpPr/>
          <p:nvPr/>
        </p:nvSpPr>
        <p:spPr>
          <a:xfrm rot="16200000" flipH="1">
            <a:off x="10008061" y="395436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8C2F7-66C2-5E9C-1F8C-785A0BD1AA4C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12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24" y="978438"/>
            <a:ext cx="8137756" cy="26500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밑 의자 안쪽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3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352338" y="2360872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030810" y="2333233"/>
            <a:ext cx="4760688" cy="714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/>
          <p:nvPr/>
        </p:nvCxnSpPr>
        <p:spPr>
          <a:xfrm rot="5400000">
            <a:off x="4634348" y="2639294"/>
            <a:ext cx="2227809" cy="2086493"/>
          </a:xfrm>
          <a:prstGeom prst="curved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811312">
            <a:off x="6570644" y="2427089"/>
            <a:ext cx="490451" cy="349131"/>
          </a:xfrm>
          <a:prstGeom prst="triangle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90095" y="2748341"/>
            <a:ext cx="656706" cy="5985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8050629" y="3259206"/>
            <a:ext cx="2498222" cy="99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341033" y="4339244"/>
            <a:ext cx="1687483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 시 주인공이 있어야 할 위치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7" y="3017304"/>
            <a:ext cx="311861" cy="4838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7" y="3206778"/>
            <a:ext cx="602717" cy="5886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" y="3268587"/>
            <a:ext cx="533459" cy="5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59206"/>
              </p:ext>
            </p:extLst>
          </p:nvPr>
        </p:nvGraphicFramePr>
        <p:xfrm>
          <a:off x="1258349" y="1273339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뭐든지 뚝딱 아저씨를 구하러 가자</a:t>
                      </a:r>
                      <a:r>
                        <a:rPr lang="en-US" altLang="ko-KR" dirty="0"/>
                        <a:t>! (</a:t>
                      </a:r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 err="1"/>
                        <a:t>클리어시</a:t>
                      </a:r>
                      <a:r>
                        <a:rPr lang="ko-KR" altLang="en-US" dirty="0"/>
                        <a:t> 출력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409351" y="187074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409351" y="380860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409351" y="4586678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932565" y="488239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221373" y="187074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잘 했어</a:t>
            </a:r>
            <a:r>
              <a:rPr lang="en-US" altLang="ko-KR" sz="1500" dirty="0"/>
              <a:t>! </a:t>
            </a:r>
            <a:r>
              <a:rPr lang="ko-KR" altLang="en-US" sz="1500" dirty="0"/>
              <a:t>난 너가 해낼 줄 알고 있었어</a:t>
            </a:r>
            <a:r>
              <a:rPr lang="en-US" altLang="ko-KR" sz="1500" dirty="0"/>
              <a:t>!  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아</a:t>
            </a:r>
            <a:r>
              <a:rPr lang="en-US" altLang="ko-KR" sz="1500" dirty="0"/>
              <a:t>, </a:t>
            </a:r>
            <a:r>
              <a:rPr lang="ko-KR" altLang="en-US" sz="1500" dirty="0"/>
              <a:t>방금 너가 구해준 뚝딱 아저씨가 있지</a:t>
            </a:r>
            <a:r>
              <a:rPr lang="en-US" altLang="ko-KR" sz="1500" dirty="0"/>
              <a:t>, </a:t>
            </a:r>
            <a:r>
              <a:rPr lang="ko-KR" altLang="en-US" sz="1500" dirty="0"/>
              <a:t>이걸 너 한테 전해달라는데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이거 가지고서 자기한테 오면 뭔가 좋은 일이 있을 꺼 라나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아무튼 이 기세로 쭉쭉 나가보자</a:t>
            </a:r>
            <a:r>
              <a:rPr lang="en-US" altLang="ko-KR" sz="1500" dirty="0"/>
              <a:t>! </a:t>
            </a:r>
            <a:r>
              <a:rPr lang="ko-KR" altLang="en-US" sz="1500" dirty="0" err="1"/>
              <a:t>세아야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21" y="1940538"/>
            <a:ext cx="1328723" cy="1693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294F0-58F8-63B5-192A-7D0F3991AEB8}"/>
              </a:ext>
            </a:extLst>
          </p:cNvPr>
          <p:cNvSpPr/>
          <p:nvPr/>
        </p:nvSpPr>
        <p:spPr>
          <a:xfrm>
            <a:off x="3221373" y="4586678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B0C3B-9644-86A9-1CCF-B043C18C01E0}"/>
              </a:ext>
            </a:extLst>
          </p:cNvPr>
          <p:cNvSpPr/>
          <p:nvPr/>
        </p:nvSpPr>
        <p:spPr>
          <a:xfrm>
            <a:off x="5941502" y="4586678"/>
            <a:ext cx="1342239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사탕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F0DB62-0673-F617-1868-03C2AFA8A587}"/>
              </a:ext>
            </a:extLst>
          </p:cNvPr>
          <p:cNvSpPr/>
          <p:nvPr/>
        </p:nvSpPr>
        <p:spPr>
          <a:xfrm>
            <a:off x="7741989" y="4586678"/>
            <a:ext cx="1732328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강화티켓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A767714-852D-5400-40BD-ADA59FD294E9}"/>
              </a:ext>
            </a:extLst>
          </p:cNvPr>
          <p:cNvSpPr/>
          <p:nvPr/>
        </p:nvSpPr>
        <p:spPr>
          <a:xfrm rot="5400000">
            <a:off x="10482042" y="396275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192A542-826E-2790-3E0F-885D202A07F6}"/>
              </a:ext>
            </a:extLst>
          </p:cNvPr>
          <p:cNvSpPr/>
          <p:nvPr/>
        </p:nvSpPr>
        <p:spPr>
          <a:xfrm rot="16200000" flipH="1">
            <a:off x="10083563" y="396275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75EBCA-96BA-8B0F-84FF-9B2CDCA3456A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493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93535"/>
              </p:ext>
            </p:extLst>
          </p:nvPr>
        </p:nvGraphicFramePr>
        <p:xfrm>
          <a:off x="1342238" y="1414748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흩어져 있는 퍼즐조각을 모아 </a:t>
                      </a:r>
                      <a:r>
                        <a:rPr lang="ko-KR" altLang="en-US" dirty="0" err="1"/>
                        <a:t>오르골상자를</a:t>
                      </a:r>
                      <a:r>
                        <a:rPr lang="ko-KR" altLang="en-US" dirty="0"/>
                        <a:t> 열자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493240" y="2012154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493240" y="395000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493240" y="4728087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10016454" y="5023801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305262" y="2012154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집을 어지럽히는 몬스터를 물리치고 </a:t>
            </a:r>
            <a:r>
              <a:rPr lang="en-US" altLang="ko-KR" sz="1500" dirty="0" err="1"/>
              <a:t>npc</a:t>
            </a:r>
            <a:r>
              <a:rPr lang="ko-KR" altLang="en-US" sz="1500" dirty="0"/>
              <a:t>를 구출하다니</a:t>
            </a:r>
            <a:r>
              <a:rPr lang="en-US" altLang="ko-KR" sz="1500" dirty="0"/>
              <a:t>, </a:t>
            </a:r>
            <a:r>
              <a:rPr lang="ko-KR" altLang="en-US" sz="1500" dirty="0"/>
              <a:t>이걸로 너도 청소에 한 걸음을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내딛은 것 같아</a:t>
            </a:r>
            <a:r>
              <a:rPr lang="en-US" altLang="ko-KR" sz="1500" dirty="0"/>
              <a:t>, </a:t>
            </a:r>
            <a:r>
              <a:rPr lang="ko-KR" altLang="en-US" sz="1500" dirty="0"/>
              <a:t>하지만 너가 어지른 곳은 여기 뿐만이 아니니까</a:t>
            </a:r>
            <a:r>
              <a:rPr lang="en-US" altLang="ko-KR" sz="15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어서 이 방에서</a:t>
            </a:r>
            <a:r>
              <a:rPr lang="en-US" altLang="ko-KR" sz="1500" dirty="0"/>
              <a:t> </a:t>
            </a:r>
            <a:r>
              <a:rPr lang="ko-KR" altLang="en-US" sz="1500" dirty="0"/>
              <a:t>나가야만 해</a:t>
            </a:r>
            <a:r>
              <a:rPr lang="en-US" altLang="ko-KR" sz="1500" dirty="0"/>
              <a:t>. </a:t>
            </a:r>
            <a:r>
              <a:rPr lang="ko-KR" altLang="en-US" sz="1500" dirty="0"/>
              <a:t>일단 여길 나가기 위한 방문 열쇠는 너가 평소에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중요한 물건을 보관해두는 </a:t>
            </a:r>
            <a:r>
              <a:rPr lang="ko-KR" altLang="en-US" sz="1500" dirty="0" err="1"/>
              <a:t>오르골</a:t>
            </a:r>
            <a:r>
              <a:rPr lang="ko-KR" altLang="en-US" sz="1500" dirty="0"/>
              <a:t> 상자에 있으니까</a:t>
            </a:r>
            <a:r>
              <a:rPr lang="en-US" altLang="ko-KR" sz="1500" dirty="0"/>
              <a:t>, </a:t>
            </a:r>
            <a:r>
              <a:rPr lang="ko-KR" altLang="en-US" sz="1500" dirty="0"/>
              <a:t>그걸 열기위한 퍼즐조각을 모아보자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뭐</a:t>
            </a:r>
            <a:r>
              <a:rPr lang="en-US" altLang="ko-KR" sz="1500" dirty="0"/>
              <a:t>? </a:t>
            </a:r>
            <a:r>
              <a:rPr lang="ko-KR" altLang="en-US" sz="1500" dirty="0"/>
              <a:t>그게 무슨 </a:t>
            </a:r>
            <a:r>
              <a:rPr lang="ko-KR" altLang="en-US" sz="1500" dirty="0" err="1"/>
              <a:t>청소냐고</a:t>
            </a:r>
            <a:r>
              <a:rPr lang="en-US" altLang="ko-KR" sz="1500" dirty="0"/>
              <a:t>? </a:t>
            </a:r>
            <a:r>
              <a:rPr lang="ko-KR" altLang="en-US" sz="1500" dirty="0"/>
              <a:t>무슨 소리야</a:t>
            </a:r>
            <a:r>
              <a:rPr lang="en-US" altLang="ko-KR" sz="1500" dirty="0"/>
              <a:t>?! </a:t>
            </a:r>
            <a:r>
              <a:rPr lang="ko-KR" altLang="en-US" sz="1500" dirty="0"/>
              <a:t>여기저기 흩어져 있는 물건을 한데 모아서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제자리에 </a:t>
            </a:r>
            <a:r>
              <a:rPr lang="ko-KR" altLang="en-US" sz="1500" dirty="0" err="1"/>
              <a:t>놓는것도</a:t>
            </a:r>
            <a:r>
              <a:rPr lang="en-US" altLang="ko-KR" sz="1500" dirty="0"/>
              <a:t> </a:t>
            </a:r>
            <a:r>
              <a:rPr lang="ko-KR" altLang="en-US" sz="1500" dirty="0"/>
              <a:t>엄연히 청소야 청소</a:t>
            </a:r>
            <a:r>
              <a:rPr lang="en-US" altLang="ko-KR" sz="1500" dirty="0"/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10" y="2081947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AAF672-292A-60C4-F287-A04439F6178D}"/>
              </a:ext>
            </a:extLst>
          </p:cNvPr>
          <p:cNvSpPr/>
          <p:nvPr/>
        </p:nvSpPr>
        <p:spPr>
          <a:xfrm>
            <a:off x="3305262" y="4728087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E480CF-9E87-7C73-97BA-95478FA78DA1}"/>
              </a:ext>
            </a:extLst>
          </p:cNvPr>
          <p:cNvSpPr/>
          <p:nvPr/>
        </p:nvSpPr>
        <p:spPr>
          <a:xfrm>
            <a:off x="5863904" y="4728087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초콜렛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1973948-C08F-34BD-0800-501A56B16D1F}"/>
              </a:ext>
            </a:extLst>
          </p:cNvPr>
          <p:cNvSpPr/>
          <p:nvPr/>
        </p:nvSpPr>
        <p:spPr>
          <a:xfrm rot="5400000">
            <a:off x="10565931" y="4104159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EE6599-71D7-AAB5-EDA2-666D043BF032}"/>
              </a:ext>
            </a:extLst>
          </p:cNvPr>
          <p:cNvSpPr/>
          <p:nvPr/>
        </p:nvSpPr>
        <p:spPr>
          <a:xfrm rot="16200000" flipH="1">
            <a:off x="10167452" y="4104159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771A68-9443-462D-6686-1D5D59639D1C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773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03465"/>
              </p:ext>
            </p:extLst>
          </p:nvPr>
        </p:nvGraphicFramePr>
        <p:xfrm>
          <a:off x="2030809" y="5056556"/>
          <a:ext cx="8715487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58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26290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각 스테이지의 구분을 위해 </a:t>
                      </a:r>
                      <a:r>
                        <a:rPr lang="ko-KR" altLang="en-US" sz="1100" dirty="0" err="1"/>
                        <a:t>미션클리어</a:t>
                      </a:r>
                      <a:r>
                        <a:rPr lang="ko-KR" altLang="en-US" sz="1100" dirty="0"/>
                        <a:t> 장면을 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공간</a:t>
                      </a:r>
                      <a:r>
                        <a:rPr lang="en-US" altLang="ko-KR" sz="1100" dirty="0"/>
                        <a:t>=</a:t>
                      </a:r>
                      <a:r>
                        <a:rPr lang="ko-KR" altLang="en-US" sz="1100" dirty="0"/>
                        <a:t>스테이지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탈출에 개입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스토리 맥락상 방 곳곳에 흩어져 있는 퍼즐조각을 모아 한데 모으는 행동도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정리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라는 개념에 포함되기 때문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61996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09" y="1064030"/>
            <a:ext cx="8715487" cy="39319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563887" y="2724158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5701" y="2784764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49287" y="37490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99" y="2784764"/>
            <a:ext cx="305591" cy="47407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982690" y="29503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7095902" y="1640049"/>
            <a:ext cx="1781495" cy="1233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77397" y="1305098"/>
            <a:ext cx="1820488" cy="12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아이템강화</a:t>
            </a:r>
            <a:r>
              <a:rPr lang="ko-KR" altLang="en-US" sz="1400" dirty="0"/>
              <a:t> </a:t>
            </a:r>
            <a:r>
              <a:rPr lang="en-US" altLang="ko-KR" sz="1400" dirty="0"/>
              <a:t>NPC</a:t>
            </a:r>
            <a:r>
              <a:rPr lang="ko-KR" altLang="en-US" sz="1400" dirty="0"/>
              <a:t>는 미션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이후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장난감상자</a:t>
            </a:r>
            <a:r>
              <a:rPr lang="en-US" altLang="ko-KR" sz="1400" dirty="0"/>
              <a:t>1 </a:t>
            </a:r>
            <a:r>
              <a:rPr lang="ko-KR" altLang="en-US" sz="1400" dirty="0"/>
              <a:t>옆으로 이동되어 있음</a:t>
            </a:r>
          </a:p>
        </p:txBody>
      </p:sp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67" y="625980"/>
            <a:ext cx="8715487" cy="3931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4546833" y="2801389"/>
            <a:ext cx="2302854" cy="2383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608946" y="2436159"/>
            <a:ext cx="656706" cy="59851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58589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침대 옆에 놓여있는 계단에 </a:t>
                      </a:r>
                      <a:r>
                        <a:rPr lang="ko-KR" altLang="en-US" sz="1100" dirty="0" err="1"/>
                        <a:t>다가감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계단의 끝까지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올라가 점프를 하여 침대위로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침대위의 몬스터 들을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815665" y="3508530"/>
            <a:ext cx="3819763" cy="773541"/>
          </a:xfrm>
          <a:prstGeom prst="curvedConnector4">
            <a:avLst>
              <a:gd name="adj1" fmla="val 43550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2" y="1079698"/>
            <a:ext cx="4368166" cy="416590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3760"/>
              </p:ext>
            </p:extLst>
          </p:nvPr>
        </p:nvGraphicFramePr>
        <p:xfrm>
          <a:off x="5637402" y="1227168"/>
          <a:ext cx="6417576" cy="517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9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   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이때 </a:t>
                      </a:r>
                      <a:r>
                        <a:rPr lang="ko-KR" altLang="en-US" sz="1100" dirty="0" err="1"/>
                        <a:t>강화시</a:t>
                      </a:r>
                      <a:r>
                        <a:rPr lang="ko-KR" altLang="en-US" sz="1100" dirty="0"/>
                        <a:t> 필요한 아이템인 강화티켓은 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획득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2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/>
                        <a:t>튜토리얼은 말 그대로 이 게임에 전체적으로 어떤 요소가 있는지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  (</a:t>
                      </a:r>
                      <a:r>
                        <a:rPr lang="ko-KR" altLang="en-US" sz="1200" b="1" dirty="0"/>
                        <a:t>프로토타입 및 볼륨 상관없이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보여주기 위해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2. </a:t>
                      </a:r>
                      <a:r>
                        <a:rPr lang="ko-KR" altLang="en-US" sz="1200" b="1" dirty="0"/>
                        <a:t>스토리적으로도 주인공이 게임내내 같은 장비만을 이용해 진행하는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것보다 더 좋은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더 다양한 청소도구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장비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를 활용해 청소를 더 수월하게  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할 수 있다라는 성취감을 게임에서 </a:t>
                      </a:r>
                      <a:r>
                        <a:rPr lang="en-US" altLang="ko-KR" sz="1200" b="1" dirty="0"/>
                        <a:t>‘</a:t>
                      </a:r>
                      <a:r>
                        <a:rPr lang="ko-KR" altLang="en-US" sz="1200" b="1" dirty="0"/>
                        <a:t>장비강화</a:t>
                      </a:r>
                      <a:r>
                        <a:rPr lang="en-US" altLang="ko-KR" sz="1200" b="1" dirty="0"/>
                        <a:t>’</a:t>
                      </a:r>
                      <a:r>
                        <a:rPr lang="ko-KR" altLang="en-US" sz="1200" b="1" dirty="0"/>
                        <a:t>라는 요소를 통해 보여주고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싶기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2609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02" y="2977884"/>
            <a:ext cx="238201" cy="3695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40075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816910" y="2740460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992569" y="1328225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81EB6B-E990-9408-0E46-47ABEE49A3D8}"/>
              </a:ext>
            </a:extLst>
          </p:cNvPr>
          <p:cNvSpPr/>
          <p:nvPr/>
        </p:nvSpPr>
        <p:spPr>
          <a:xfrm>
            <a:off x="-2378" y="-2054"/>
            <a:ext cx="12194378" cy="2644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 </a:t>
            </a:r>
            <a:r>
              <a:rPr lang="ko-KR" altLang="en-US" dirty="0"/>
              <a:t>상세전개 및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D701C4-8F28-D5C0-1A72-86B82DD54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70960"/>
              </p:ext>
            </p:extLst>
          </p:nvPr>
        </p:nvGraphicFramePr>
        <p:xfrm>
          <a:off x="1103665" y="339508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2DD5D57-88D7-2BEB-D0D1-843338CD4056}"/>
              </a:ext>
            </a:extLst>
          </p:cNvPr>
          <p:cNvSpPr/>
          <p:nvPr/>
        </p:nvSpPr>
        <p:spPr>
          <a:xfrm>
            <a:off x="1254667" y="42518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FEDAD-B3E3-7933-9345-CEA90FCEE101}"/>
              </a:ext>
            </a:extLst>
          </p:cNvPr>
          <p:cNvSpPr/>
          <p:nvPr/>
        </p:nvSpPr>
        <p:spPr>
          <a:xfrm>
            <a:off x="1254667" y="236304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D732E0-CECE-2DCE-0EB3-6205BE52FB55}"/>
              </a:ext>
            </a:extLst>
          </p:cNvPr>
          <p:cNvSpPr/>
          <p:nvPr/>
        </p:nvSpPr>
        <p:spPr>
          <a:xfrm>
            <a:off x="9777881" y="316209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19F08B-CBB4-E700-F84F-4A0180B58BBE}"/>
              </a:ext>
            </a:extLst>
          </p:cNvPr>
          <p:cNvSpPr/>
          <p:nvPr/>
        </p:nvSpPr>
        <p:spPr>
          <a:xfrm>
            <a:off x="3066689" y="42518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세아구나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아까는 구해줘서 정말 고마웠어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몬스터들이</a:t>
            </a:r>
            <a:r>
              <a:rPr lang="ko-KR" altLang="en-US" sz="1400" dirty="0">
                <a:solidFill>
                  <a:schemeClr val="tx1"/>
                </a:solidFill>
              </a:rPr>
              <a:t> 갑자기 내 주위를 둘러싸더니</a:t>
            </a:r>
            <a:r>
              <a:rPr lang="en-US" altLang="ko-KR" sz="1400" dirty="0">
                <a:solidFill>
                  <a:schemeClr val="tx1"/>
                </a:solidFill>
              </a:rPr>
              <a:t>……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어휴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조금만 늦었으면 </a:t>
            </a:r>
            <a:r>
              <a:rPr lang="ko-KR" altLang="en-US" sz="1400" dirty="0" err="1">
                <a:solidFill>
                  <a:schemeClr val="tx1"/>
                </a:solidFill>
              </a:rPr>
              <a:t>큰일났을거야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그나저나 내가 아까 준 강화티켓은 가지고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92316E8-E636-F321-674B-BD7C9011370D}"/>
              </a:ext>
            </a:extLst>
          </p:cNvPr>
          <p:cNvSpPr/>
          <p:nvPr/>
        </p:nvSpPr>
        <p:spPr>
          <a:xfrm rot="5400000">
            <a:off x="10327358" y="251719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3F1C264-70AB-4AA5-B727-344278796CEE}"/>
              </a:ext>
            </a:extLst>
          </p:cNvPr>
          <p:cNvSpPr/>
          <p:nvPr/>
        </p:nvSpPr>
        <p:spPr>
          <a:xfrm rot="16200000" flipH="1">
            <a:off x="9928879" y="251719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6891E6-F7F9-A793-2F2B-5E5C32A67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09920"/>
              </p:ext>
            </p:extLst>
          </p:nvPr>
        </p:nvGraphicFramePr>
        <p:xfrm>
          <a:off x="1103665" y="3648344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EFCCA1-12FE-F915-0045-00B3B8F42009}"/>
              </a:ext>
            </a:extLst>
          </p:cNvPr>
          <p:cNvSpPr/>
          <p:nvPr/>
        </p:nvSpPr>
        <p:spPr>
          <a:xfrm>
            <a:off x="1254667" y="376631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83103-2EE8-E5D6-555B-862BD1A513FB}"/>
              </a:ext>
            </a:extLst>
          </p:cNvPr>
          <p:cNvSpPr/>
          <p:nvPr/>
        </p:nvSpPr>
        <p:spPr>
          <a:xfrm>
            <a:off x="1254667" y="570417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CC5CFF-21F9-D87F-A014-D4003881B209}"/>
              </a:ext>
            </a:extLst>
          </p:cNvPr>
          <p:cNvSpPr/>
          <p:nvPr/>
        </p:nvSpPr>
        <p:spPr>
          <a:xfrm>
            <a:off x="9777881" y="6372349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4CFC6E-1931-E67D-6C8E-E146E73CC0DF}"/>
              </a:ext>
            </a:extLst>
          </p:cNvPr>
          <p:cNvSpPr/>
          <p:nvPr/>
        </p:nvSpPr>
        <p:spPr>
          <a:xfrm>
            <a:off x="3066689" y="376631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가지고 있어요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여기요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이걸로 뭘 할 수 있죠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A6266DAF-68C9-B165-91F6-9B3C7A95E009}"/>
              </a:ext>
            </a:extLst>
          </p:cNvPr>
          <p:cNvSpPr/>
          <p:nvPr/>
        </p:nvSpPr>
        <p:spPr>
          <a:xfrm rot="5400000">
            <a:off x="10327358" y="5788896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B44C8F9-6506-A4CB-3A6F-250F02D97CB5}"/>
              </a:ext>
            </a:extLst>
          </p:cNvPr>
          <p:cNvSpPr/>
          <p:nvPr/>
        </p:nvSpPr>
        <p:spPr>
          <a:xfrm rot="16200000" flipH="1">
            <a:off x="9928879" y="5788896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61EC98-ED08-75EC-D3F9-A0C7E3DEF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7" y="3766840"/>
            <a:ext cx="1627464" cy="1861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409147-DAE4-F504-3EDC-CA3B1C630F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4" y="547273"/>
            <a:ext cx="1043081" cy="161818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92691AA-6319-4B8A-C6DA-02B5D9F2B8D8}"/>
              </a:ext>
            </a:extLst>
          </p:cNvPr>
          <p:cNvSpPr/>
          <p:nvPr/>
        </p:nvSpPr>
        <p:spPr>
          <a:xfrm>
            <a:off x="11350817" y="1350284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6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3E8A76-E03A-DBD3-FBC5-B4A1ADEBCD84}"/>
              </a:ext>
            </a:extLst>
          </p:cNvPr>
          <p:cNvGraphicFramePr>
            <a:graphicFrameLocks noGrp="1"/>
          </p:cNvGraphicFramePr>
          <p:nvPr/>
        </p:nvGraphicFramePr>
        <p:xfrm>
          <a:off x="897622" y="358940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41FF871-02D1-8DE6-F733-64822C93C2D0}"/>
              </a:ext>
            </a:extLst>
          </p:cNvPr>
          <p:cNvSpPr/>
          <p:nvPr/>
        </p:nvSpPr>
        <p:spPr>
          <a:xfrm>
            <a:off x="1048624" y="444617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96B4C-959B-0216-713F-056811A34DB3}"/>
              </a:ext>
            </a:extLst>
          </p:cNvPr>
          <p:cNvSpPr/>
          <p:nvPr/>
        </p:nvSpPr>
        <p:spPr>
          <a:xfrm>
            <a:off x="1048624" y="2382472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90D9C-5079-18DF-BEFD-25EA3C39C196}"/>
              </a:ext>
            </a:extLst>
          </p:cNvPr>
          <p:cNvSpPr/>
          <p:nvPr/>
        </p:nvSpPr>
        <p:spPr>
          <a:xfrm>
            <a:off x="9571838" y="3181524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AABC13-EBC3-4246-9777-7D9B69388176}"/>
              </a:ext>
            </a:extLst>
          </p:cNvPr>
          <p:cNvSpPr/>
          <p:nvPr/>
        </p:nvSpPr>
        <p:spPr>
          <a:xfrm>
            <a:off x="2860646" y="444617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좋아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앞으로 이걸 가지고 있으면 말이지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너가 가진 청소도구 장비를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더 좋은 걸로 강화 시켜줄 수 </a:t>
            </a:r>
            <a:r>
              <a:rPr lang="ko-KR" altLang="en-US" sz="1400" dirty="0" err="1">
                <a:solidFill>
                  <a:schemeClr val="tx1"/>
                </a:solidFill>
              </a:rPr>
              <a:t>있단다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그렇게하면</a:t>
            </a:r>
            <a:r>
              <a:rPr lang="ko-KR" altLang="en-US" sz="1400" dirty="0">
                <a:solidFill>
                  <a:schemeClr val="tx1"/>
                </a:solidFill>
              </a:rPr>
              <a:t> 앞으로의 고된 청소여정도 조금은 더 수월하겠지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그럼 티켓도 받았겠다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강화하길 원하는 장비 아이템을 선택 </a:t>
            </a:r>
            <a:r>
              <a:rPr lang="ko-KR" altLang="en-US" sz="1400" dirty="0" err="1">
                <a:solidFill>
                  <a:schemeClr val="tx1"/>
                </a:solidFill>
              </a:rPr>
              <a:t>하렴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B3E94E5-E337-CCDA-AD08-665B2E3A97A3}"/>
              </a:ext>
            </a:extLst>
          </p:cNvPr>
          <p:cNvSpPr/>
          <p:nvPr/>
        </p:nvSpPr>
        <p:spPr>
          <a:xfrm rot="5400000">
            <a:off x="10121315" y="2536622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5821041-BDA6-A0EF-8E9A-6857A017C74C}"/>
              </a:ext>
            </a:extLst>
          </p:cNvPr>
          <p:cNvSpPr/>
          <p:nvPr/>
        </p:nvSpPr>
        <p:spPr>
          <a:xfrm rot="16200000" flipH="1">
            <a:off x="9722836" y="2536622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226CBD-593D-9F46-0711-F1BE5C3A86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6" y="566705"/>
            <a:ext cx="1043081" cy="1618180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39FA11A-4542-C252-941C-218983513F2F}"/>
              </a:ext>
            </a:extLst>
          </p:cNvPr>
          <p:cNvSpPr/>
          <p:nvPr/>
        </p:nvSpPr>
        <p:spPr>
          <a:xfrm>
            <a:off x="11304164" y="1210325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9AD40-38D4-6E95-1326-6191C5A48E2D}"/>
              </a:ext>
            </a:extLst>
          </p:cNvPr>
          <p:cNvSpPr txBox="1"/>
          <p:nvPr/>
        </p:nvSpPr>
        <p:spPr>
          <a:xfrm>
            <a:off x="10956022" y="72984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진행순서</a:t>
            </a:r>
          </a:p>
        </p:txBody>
      </p:sp>
    </p:spTree>
    <p:extLst>
      <p:ext uri="{BB962C8B-B14F-4D97-AF65-F5344CB8AC3E}">
        <p14:creationId xmlns:p14="http://schemas.microsoft.com/office/powerpoint/2010/main" val="33241472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9E390-E953-2790-C3BC-E218C944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3224"/>
          </a:xfrm>
        </p:spPr>
        <p:txBody>
          <a:bodyPr/>
          <a:lstStyle/>
          <a:p>
            <a:r>
              <a:rPr lang="ko-KR" altLang="en-US" dirty="0"/>
              <a:t>강화 플로우 차트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6ACA39-C4EE-4468-8EF5-65DD7B8EE9A0}"/>
              </a:ext>
            </a:extLst>
          </p:cNvPr>
          <p:cNvSpPr/>
          <p:nvPr/>
        </p:nvSpPr>
        <p:spPr>
          <a:xfrm>
            <a:off x="285225" y="2076479"/>
            <a:ext cx="3615655" cy="4609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E8054CE3-7828-4C88-0D64-DEEF97AEF61B}"/>
              </a:ext>
            </a:extLst>
          </p:cNvPr>
          <p:cNvSpPr/>
          <p:nvPr/>
        </p:nvSpPr>
        <p:spPr>
          <a:xfrm>
            <a:off x="285224" y="1342238"/>
            <a:ext cx="3615655" cy="874255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 아이템 강화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E3B42-C17F-559E-407E-7ABA406F40A1}"/>
              </a:ext>
            </a:extLst>
          </p:cNvPr>
          <p:cNvSpPr/>
          <p:nvPr/>
        </p:nvSpPr>
        <p:spPr>
          <a:xfrm>
            <a:off x="436228" y="2525188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986D47-27A2-72B2-F3C4-77779376204C}"/>
              </a:ext>
            </a:extLst>
          </p:cNvPr>
          <p:cNvSpPr/>
          <p:nvPr/>
        </p:nvSpPr>
        <p:spPr>
          <a:xfrm>
            <a:off x="448809" y="3429000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원거리 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62627E-AF92-8079-1B99-DA3DB15BC7C7}"/>
              </a:ext>
            </a:extLst>
          </p:cNvPr>
          <p:cNvSpPr/>
          <p:nvPr/>
        </p:nvSpPr>
        <p:spPr>
          <a:xfrm>
            <a:off x="436228" y="5243221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원거리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F7120-2773-CF64-3EA2-80A0D1CFDAFF}"/>
              </a:ext>
            </a:extLst>
          </p:cNvPr>
          <p:cNvSpPr/>
          <p:nvPr/>
        </p:nvSpPr>
        <p:spPr>
          <a:xfrm>
            <a:off x="436228" y="4339409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637CFED-7353-D1D0-7EA7-5DA6E452618D}"/>
              </a:ext>
            </a:extLst>
          </p:cNvPr>
          <p:cNvSpPr/>
          <p:nvPr/>
        </p:nvSpPr>
        <p:spPr>
          <a:xfrm rot="8039459">
            <a:off x="3450028" y="3615827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73CA74-6B92-B6EA-2BFD-4D033F57C502}"/>
              </a:ext>
            </a:extLst>
          </p:cNvPr>
          <p:cNvSpPr/>
          <p:nvPr/>
        </p:nvSpPr>
        <p:spPr>
          <a:xfrm>
            <a:off x="4288173" y="2076479"/>
            <a:ext cx="3615655" cy="4609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6AC2484-9EE1-55C3-6AAF-7CE03C26CB9A}"/>
              </a:ext>
            </a:extLst>
          </p:cNvPr>
          <p:cNvSpPr/>
          <p:nvPr/>
        </p:nvSpPr>
        <p:spPr>
          <a:xfrm>
            <a:off x="4288172" y="1342238"/>
            <a:ext cx="3615655" cy="734241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 아이템 강화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FC3D5EE-D838-3FDE-DC08-A40E746BBE30}"/>
              </a:ext>
            </a:extLst>
          </p:cNvPr>
          <p:cNvGraphicFramePr>
            <a:graphicFrameLocks noGrp="1"/>
          </p:cNvGraphicFramePr>
          <p:nvPr/>
        </p:nvGraphicFramePr>
        <p:xfrm>
          <a:off x="5101492" y="2170275"/>
          <a:ext cx="1949511" cy="1772692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949511">
                  <a:extLst>
                    <a:ext uri="{9D8B030D-6E8A-4147-A177-3AD203B41FA5}">
                      <a16:colId xmlns:a16="http://schemas.microsoft.com/office/drawing/2014/main" val="497394385"/>
                    </a:ext>
                  </a:extLst>
                </a:gridCol>
              </a:tblGrid>
              <a:tr h="421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현재 보유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54010"/>
                  </a:ext>
                </a:extLst>
              </a:tr>
              <a:tr h="9799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9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소독용 물총</a:t>
                      </a:r>
                      <a:r>
                        <a:rPr lang="en-US" altLang="ko-KR" dirty="0"/>
                        <a:t>Lv1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928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BE1B2E5-37CA-00A9-9735-ADE0A836192A}"/>
              </a:ext>
            </a:extLst>
          </p:cNvPr>
          <p:cNvGraphicFramePr>
            <a:graphicFrameLocks noGrp="1"/>
          </p:cNvGraphicFramePr>
          <p:nvPr/>
        </p:nvGraphicFramePr>
        <p:xfrm>
          <a:off x="5121242" y="4289350"/>
          <a:ext cx="1949511" cy="1767643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949511">
                  <a:extLst>
                    <a:ext uri="{9D8B030D-6E8A-4147-A177-3AD203B41FA5}">
                      <a16:colId xmlns:a16="http://schemas.microsoft.com/office/drawing/2014/main" val="497394385"/>
                    </a:ext>
                  </a:extLst>
                </a:gridCol>
              </a:tblGrid>
              <a:tr h="41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강화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84384"/>
                  </a:ext>
                </a:extLst>
              </a:tr>
              <a:tr h="9799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9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소독용 물총</a:t>
                      </a:r>
                      <a:r>
                        <a:rPr lang="en-US" altLang="ko-KR" dirty="0"/>
                        <a:t>Lv2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928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FAB046E-0B4C-1927-B95F-FE6247C869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60" y="2708812"/>
            <a:ext cx="501774" cy="7947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33069-16D7-024A-AA98-36AD21E0F8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60" y="4811808"/>
            <a:ext cx="501774" cy="79475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D0D9D9-709B-0431-784E-40A2406FE5BE}"/>
              </a:ext>
            </a:extLst>
          </p:cNvPr>
          <p:cNvSpPr/>
          <p:nvPr/>
        </p:nvSpPr>
        <p:spPr>
          <a:xfrm>
            <a:off x="5454239" y="6198191"/>
            <a:ext cx="1283515" cy="352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강화하기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5CC5C01-340B-C300-023D-3E5B2BD3B826}"/>
              </a:ext>
            </a:extLst>
          </p:cNvPr>
          <p:cNvSpPr/>
          <p:nvPr/>
        </p:nvSpPr>
        <p:spPr>
          <a:xfrm>
            <a:off x="5936605" y="4014199"/>
            <a:ext cx="318781" cy="262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89A7C85-47F1-2A07-F263-177F64232B03}"/>
              </a:ext>
            </a:extLst>
          </p:cNvPr>
          <p:cNvSpPr/>
          <p:nvPr/>
        </p:nvSpPr>
        <p:spPr>
          <a:xfrm rot="8039459">
            <a:off x="6921229" y="4978429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F8ACB9C-66A1-420B-C142-9F715B0234E9}"/>
              </a:ext>
            </a:extLst>
          </p:cNvPr>
          <p:cNvSpPr/>
          <p:nvPr/>
        </p:nvSpPr>
        <p:spPr>
          <a:xfrm rot="8039459">
            <a:off x="6550072" y="6269498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1/2 액자 25">
            <a:extLst>
              <a:ext uri="{FF2B5EF4-FFF2-40B4-BE49-F238E27FC236}">
                <a16:creationId xmlns:a16="http://schemas.microsoft.com/office/drawing/2014/main" id="{80F972E2-DA37-44C4-7DCB-046B4CB53663}"/>
              </a:ext>
            </a:extLst>
          </p:cNvPr>
          <p:cNvSpPr/>
          <p:nvPr/>
        </p:nvSpPr>
        <p:spPr>
          <a:xfrm>
            <a:off x="4897535" y="4095490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92A1CFF1-9D61-D110-CD69-EB31871C4CEF}"/>
              </a:ext>
            </a:extLst>
          </p:cNvPr>
          <p:cNvSpPr/>
          <p:nvPr/>
        </p:nvSpPr>
        <p:spPr>
          <a:xfrm flipH="1">
            <a:off x="6880806" y="4095490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1/2 액자 29">
            <a:extLst>
              <a:ext uri="{FF2B5EF4-FFF2-40B4-BE49-F238E27FC236}">
                <a16:creationId xmlns:a16="http://schemas.microsoft.com/office/drawing/2014/main" id="{0CD8C116-E59F-F15E-5163-61B640BEA06E}"/>
              </a:ext>
            </a:extLst>
          </p:cNvPr>
          <p:cNvSpPr/>
          <p:nvPr/>
        </p:nvSpPr>
        <p:spPr>
          <a:xfrm flipV="1">
            <a:off x="4897535" y="5888494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1/2 액자 30">
            <a:extLst>
              <a:ext uri="{FF2B5EF4-FFF2-40B4-BE49-F238E27FC236}">
                <a16:creationId xmlns:a16="http://schemas.microsoft.com/office/drawing/2014/main" id="{73BD6F16-6A1B-31F7-40F2-123A2542B70F}"/>
              </a:ext>
            </a:extLst>
          </p:cNvPr>
          <p:cNvSpPr/>
          <p:nvPr/>
        </p:nvSpPr>
        <p:spPr>
          <a:xfrm flipH="1" flipV="1">
            <a:off x="6880806" y="5888494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44595A-78A0-EB59-CC5C-FB4762B81DDD}"/>
              </a:ext>
            </a:extLst>
          </p:cNvPr>
          <p:cNvSpPr/>
          <p:nvPr/>
        </p:nvSpPr>
        <p:spPr>
          <a:xfrm>
            <a:off x="8291121" y="1988903"/>
            <a:ext cx="3615655" cy="893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강화하시겠습니까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D6B7A5-2432-5F91-87EC-BAED0953E47C}"/>
              </a:ext>
            </a:extLst>
          </p:cNvPr>
          <p:cNvSpPr/>
          <p:nvPr/>
        </p:nvSpPr>
        <p:spPr>
          <a:xfrm>
            <a:off x="9566247" y="250969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C417567-CA31-C62B-3D7A-AF5C94233D75}"/>
              </a:ext>
            </a:extLst>
          </p:cNvPr>
          <p:cNvSpPr/>
          <p:nvPr/>
        </p:nvSpPr>
        <p:spPr>
          <a:xfrm>
            <a:off x="3670885" y="3127264"/>
            <a:ext cx="555068" cy="6166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49322C0-4DCA-096E-5735-69DD085A4E05}"/>
              </a:ext>
            </a:extLst>
          </p:cNvPr>
          <p:cNvSpPr/>
          <p:nvPr/>
        </p:nvSpPr>
        <p:spPr>
          <a:xfrm>
            <a:off x="7283478" y="4780971"/>
            <a:ext cx="555068" cy="6166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3FED0DC-1031-670E-365C-2220CC211655}"/>
              </a:ext>
            </a:extLst>
          </p:cNvPr>
          <p:cNvSpPr/>
          <p:nvPr/>
        </p:nvSpPr>
        <p:spPr>
          <a:xfrm>
            <a:off x="6880806" y="6276835"/>
            <a:ext cx="555068" cy="61666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64A581A-4621-1A24-FB24-B30018C9A1E8}"/>
              </a:ext>
            </a:extLst>
          </p:cNvPr>
          <p:cNvSpPr/>
          <p:nvPr/>
        </p:nvSpPr>
        <p:spPr>
          <a:xfrm>
            <a:off x="1006679" y="893224"/>
            <a:ext cx="9529893" cy="307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24FAC5-3DFD-C071-5CB7-64AFEC5BECBD}"/>
              </a:ext>
            </a:extLst>
          </p:cNvPr>
          <p:cNvSpPr/>
          <p:nvPr/>
        </p:nvSpPr>
        <p:spPr>
          <a:xfrm>
            <a:off x="7435874" y="5397635"/>
            <a:ext cx="4756126" cy="115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강화 할 아이템을 누르는 순간 확인되었다는 의미에서             떴으면 좋겠습니다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683F9E-DA48-3F54-5D52-AE3A4349EAA1}"/>
              </a:ext>
            </a:extLst>
          </p:cNvPr>
          <p:cNvGrpSpPr/>
          <p:nvPr/>
        </p:nvGrpSpPr>
        <p:grpSpPr>
          <a:xfrm>
            <a:off x="8513190" y="5888494"/>
            <a:ext cx="839835" cy="802776"/>
            <a:chOff x="8535561" y="4370395"/>
            <a:chExt cx="839835" cy="802776"/>
          </a:xfrm>
        </p:grpSpPr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52CA1122-C287-840C-5B4A-CA6B13E14ACD}"/>
                </a:ext>
              </a:extLst>
            </p:cNvPr>
            <p:cNvSpPr/>
            <p:nvPr/>
          </p:nvSpPr>
          <p:spPr>
            <a:xfrm>
              <a:off x="8535561" y="4382979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1/2 액자 39">
              <a:extLst>
                <a:ext uri="{FF2B5EF4-FFF2-40B4-BE49-F238E27FC236}">
                  <a16:creationId xmlns:a16="http://schemas.microsoft.com/office/drawing/2014/main" id="{1752050A-B0F6-FCC4-D5FC-C415BFE2CCFB}"/>
                </a:ext>
              </a:extLst>
            </p:cNvPr>
            <p:cNvSpPr/>
            <p:nvPr/>
          </p:nvSpPr>
          <p:spPr>
            <a:xfrm flipH="1">
              <a:off x="8972724" y="4370395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B4055121-5D77-7EF8-65EA-AA2170868358}"/>
                </a:ext>
              </a:extLst>
            </p:cNvPr>
            <p:cNvSpPr/>
            <p:nvPr/>
          </p:nvSpPr>
          <p:spPr>
            <a:xfrm flipV="1">
              <a:off x="8535561" y="4797967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1/2 액자 41">
              <a:extLst>
                <a:ext uri="{FF2B5EF4-FFF2-40B4-BE49-F238E27FC236}">
                  <a16:creationId xmlns:a16="http://schemas.microsoft.com/office/drawing/2014/main" id="{58AAF07D-F1E2-E156-ADD4-21D9E37E8048}"/>
                </a:ext>
              </a:extLst>
            </p:cNvPr>
            <p:cNvSpPr/>
            <p:nvPr/>
          </p:nvSpPr>
          <p:spPr>
            <a:xfrm flipH="1" flipV="1">
              <a:off x="8972724" y="4797967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3601E04A-0F4A-77F3-E2D7-100297910EEC}"/>
              </a:ext>
            </a:extLst>
          </p:cNvPr>
          <p:cNvSpPr/>
          <p:nvPr/>
        </p:nvSpPr>
        <p:spPr>
          <a:xfrm rot="8039459">
            <a:off x="10404504" y="2598879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D6C55F-0625-9BCE-5792-0414E206A3E4}"/>
              </a:ext>
            </a:extLst>
          </p:cNvPr>
          <p:cNvSpPr/>
          <p:nvPr/>
        </p:nvSpPr>
        <p:spPr>
          <a:xfrm>
            <a:off x="8291121" y="3789731"/>
            <a:ext cx="3615655" cy="893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강화에 성공하셨습니다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296488-62D0-B54C-59CB-2A1A689F479A}"/>
              </a:ext>
            </a:extLst>
          </p:cNvPr>
          <p:cNvSpPr/>
          <p:nvPr/>
        </p:nvSpPr>
        <p:spPr>
          <a:xfrm>
            <a:off x="9566247" y="4310521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D2845BD3-AD00-05A0-D439-BEE5AF9B77E0}"/>
              </a:ext>
            </a:extLst>
          </p:cNvPr>
          <p:cNvSpPr/>
          <p:nvPr/>
        </p:nvSpPr>
        <p:spPr>
          <a:xfrm>
            <a:off x="9964723" y="3106190"/>
            <a:ext cx="268448" cy="542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87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3E8A76-E03A-DBD3-FBC5-B4A1ADEBCD84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199549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41FF871-02D1-8DE6-F733-64822C93C2D0}"/>
              </a:ext>
            </a:extLst>
          </p:cNvPr>
          <p:cNvSpPr/>
          <p:nvPr/>
        </p:nvSpPr>
        <p:spPr>
          <a:xfrm>
            <a:off x="1208014" y="28522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96B4C-959B-0216-713F-056811A34DB3}"/>
              </a:ext>
            </a:extLst>
          </p:cNvPr>
          <p:cNvSpPr/>
          <p:nvPr/>
        </p:nvSpPr>
        <p:spPr>
          <a:xfrm>
            <a:off x="1208014" y="222308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90D9C-5079-18DF-BEFD-25EA3C39C196}"/>
              </a:ext>
            </a:extLst>
          </p:cNvPr>
          <p:cNvSpPr/>
          <p:nvPr/>
        </p:nvSpPr>
        <p:spPr>
          <a:xfrm>
            <a:off x="9731228" y="302213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AABC13-EBC3-4246-9777-7D9B69388176}"/>
              </a:ext>
            </a:extLst>
          </p:cNvPr>
          <p:cNvSpPr/>
          <p:nvPr/>
        </p:nvSpPr>
        <p:spPr>
          <a:xfrm>
            <a:off x="3020036" y="28522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좋아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다 됐어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여기 강화된 아이템이야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r>
              <a:rPr lang="ko-KR" altLang="en-US" sz="1400" dirty="0">
                <a:solidFill>
                  <a:schemeClr val="tx1"/>
                </a:solidFill>
              </a:rPr>
              <a:t> 앞으로도 자주 볼 듯하니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내 도움이 필요하면 얼마든지 찾아오도록 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그리고 이거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아까 돌아다니다가 주웠는데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너 한테 필요한 것 같아 보이니 </a:t>
            </a:r>
            <a:r>
              <a:rPr lang="ko-KR" altLang="en-US" sz="1400" dirty="0" err="1">
                <a:solidFill>
                  <a:schemeClr val="tx1"/>
                </a:solidFill>
              </a:rPr>
              <a:t>세아가</a:t>
            </a:r>
            <a:r>
              <a:rPr lang="ko-KR" altLang="en-US" sz="1400" dirty="0">
                <a:solidFill>
                  <a:schemeClr val="tx1"/>
                </a:solidFill>
              </a:rPr>
              <a:t> 가지도록 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그럼 난 작업도구들을 정리하러 이만 가 </a:t>
            </a:r>
            <a:r>
              <a:rPr lang="ko-KR" altLang="en-US" sz="1400" dirty="0" err="1">
                <a:solidFill>
                  <a:schemeClr val="tx1"/>
                </a:solidFill>
              </a:rPr>
              <a:t>볼께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또 보자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B3E94E5-E337-CCDA-AD08-665B2E3A97A3}"/>
              </a:ext>
            </a:extLst>
          </p:cNvPr>
          <p:cNvSpPr/>
          <p:nvPr/>
        </p:nvSpPr>
        <p:spPr>
          <a:xfrm rot="5400000">
            <a:off x="10280705" y="23772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5821041-BDA6-A0EF-8E9A-6857A017C74C}"/>
              </a:ext>
            </a:extLst>
          </p:cNvPr>
          <p:cNvSpPr/>
          <p:nvPr/>
        </p:nvSpPr>
        <p:spPr>
          <a:xfrm rot="16200000" flipH="1">
            <a:off x="9882226" y="23772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63F4687-F5AF-E633-E2B3-644D80902C92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508385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B0D98-4F40-F0C8-63A2-DDC56529B32A}"/>
              </a:ext>
            </a:extLst>
          </p:cNvPr>
          <p:cNvSpPr/>
          <p:nvPr/>
        </p:nvSpPr>
        <p:spPr>
          <a:xfrm>
            <a:off x="1208014" y="362635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523D0-0D77-821D-2C5F-7C40BDB46875}"/>
              </a:ext>
            </a:extLst>
          </p:cNvPr>
          <p:cNvSpPr/>
          <p:nvPr/>
        </p:nvSpPr>
        <p:spPr>
          <a:xfrm>
            <a:off x="1208014" y="556421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E7A19-0C2C-312D-43C3-23FAC5C9B352}"/>
              </a:ext>
            </a:extLst>
          </p:cNvPr>
          <p:cNvSpPr/>
          <p:nvPr/>
        </p:nvSpPr>
        <p:spPr>
          <a:xfrm>
            <a:off x="9731228" y="623239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082362-1EA9-C6E8-D1B9-763417013A8F}"/>
              </a:ext>
            </a:extLst>
          </p:cNvPr>
          <p:cNvSpPr/>
          <p:nvPr/>
        </p:nvSpPr>
        <p:spPr>
          <a:xfrm>
            <a:off x="3020036" y="362635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E7A85DC-19F3-B543-A84F-1E77E1105D08}"/>
              </a:ext>
            </a:extLst>
          </p:cNvPr>
          <p:cNvSpPr/>
          <p:nvPr/>
        </p:nvSpPr>
        <p:spPr>
          <a:xfrm rot="5400000">
            <a:off x="10280705" y="564893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349A3FB-6BB3-AC7B-C631-DF3B1B0C4EBE}"/>
              </a:ext>
            </a:extLst>
          </p:cNvPr>
          <p:cNvSpPr/>
          <p:nvPr/>
        </p:nvSpPr>
        <p:spPr>
          <a:xfrm rot="16200000" flipH="1">
            <a:off x="9882226" y="564893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EC492-827B-7D05-D79A-0B2E7D086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4" y="3611090"/>
            <a:ext cx="1627464" cy="18623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A3FA6-6EB6-AEF6-C302-9A15B9F6D5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71" y="407314"/>
            <a:ext cx="1043081" cy="161818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916D09-9202-10D5-4690-0D0767205E41}"/>
              </a:ext>
            </a:extLst>
          </p:cNvPr>
          <p:cNvSpPr/>
          <p:nvPr/>
        </p:nvSpPr>
        <p:spPr>
          <a:xfrm rot="13296128">
            <a:off x="10633043" y="6394198"/>
            <a:ext cx="570451" cy="3775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A859B2F-F27E-21C5-C73D-A9A7EFA6FBC0}"/>
              </a:ext>
            </a:extLst>
          </p:cNvPr>
          <p:cNvSpPr/>
          <p:nvPr/>
        </p:nvSpPr>
        <p:spPr>
          <a:xfrm>
            <a:off x="11304164" y="1210325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DD7C2-5518-9DFE-1BC8-4A3F8E01E659}"/>
              </a:ext>
            </a:extLst>
          </p:cNvPr>
          <p:cNvSpPr txBox="1"/>
          <p:nvPr/>
        </p:nvSpPr>
        <p:spPr>
          <a:xfrm>
            <a:off x="10956022" y="72984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진행순서</a:t>
            </a:r>
          </a:p>
        </p:txBody>
      </p:sp>
    </p:spTree>
    <p:extLst>
      <p:ext uri="{BB962C8B-B14F-4D97-AF65-F5344CB8AC3E}">
        <p14:creationId xmlns:p14="http://schemas.microsoft.com/office/powerpoint/2010/main" val="508417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9408C1-DACC-823B-DA89-47583C1C80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94065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7902F1-3C58-8087-488B-82DEA3D52974}"/>
              </a:ext>
            </a:extLst>
          </p:cNvPr>
          <p:cNvSpPr/>
          <p:nvPr/>
        </p:nvSpPr>
        <p:spPr>
          <a:xfrm>
            <a:off x="1208014" y="214989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362D1-C8B6-A59D-CD92-29AE0B8C57ED}"/>
              </a:ext>
            </a:extLst>
          </p:cNvPr>
          <p:cNvSpPr/>
          <p:nvPr/>
        </p:nvSpPr>
        <p:spPr>
          <a:xfrm>
            <a:off x="9731228" y="281807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272CBB-9A83-EA86-062E-DBB49AD597C9}"/>
              </a:ext>
            </a:extLst>
          </p:cNvPr>
          <p:cNvSpPr/>
          <p:nvPr/>
        </p:nvSpPr>
        <p:spPr>
          <a:xfrm>
            <a:off x="3020036" y="21203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A91AB06-2D29-8491-E84E-ABEDDC5FBDC9}"/>
              </a:ext>
            </a:extLst>
          </p:cNvPr>
          <p:cNvSpPr/>
          <p:nvPr/>
        </p:nvSpPr>
        <p:spPr>
          <a:xfrm rot="5400000">
            <a:off x="10280705" y="223461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2E7E38F-B9F2-007A-CB62-7F695B73C1D6}"/>
              </a:ext>
            </a:extLst>
          </p:cNvPr>
          <p:cNvSpPr/>
          <p:nvPr/>
        </p:nvSpPr>
        <p:spPr>
          <a:xfrm rot="16200000" flipH="1">
            <a:off x="9882226" y="223461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0E8F4C-DA7F-D2FA-BEED-5A6A37892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4" y="196770"/>
            <a:ext cx="1627464" cy="186235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5D998DA-1634-6694-7717-2768D0F7119A}"/>
              </a:ext>
            </a:extLst>
          </p:cNvPr>
          <p:cNvSpPr/>
          <p:nvPr/>
        </p:nvSpPr>
        <p:spPr>
          <a:xfrm rot="13296128">
            <a:off x="10633043" y="2979878"/>
            <a:ext cx="570451" cy="3775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459740E-9489-63B3-03FA-0BF55B03786B}"/>
              </a:ext>
            </a:extLst>
          </p:cNvPr>
          <p:cNvSpPr/>
          <p:nvPr/>
        </p:nvSpPr>
        <p:spPr>
          <a:xfrm>
            <a:off x="5648590" y="3347732"/>
            <a:ext cx="511728" cy="100248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C7CAD-2B4A-3FD3-4E78-983D30E8E05C}"/>
              </a:ext>
            </a:extLst>
          </p:cNvPr>
          <p:cNvSpPr/>
          <p:nvPr/>
        </p:nvSpPr>
        <p:spPr>
          <a:xfrm>
            <a:off x="6526635" y="3429000"/>
            <a:ext cx="2617365" cy="755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</a:t>
            </a:r>
            <a:r>
              <a:rPr lang="ko-KR" altLang="en-US" dirty="0" err="1"/>
              <a:t>종료뒤</a:t>
            </a:r>
            <a:r>
              <a:rPr lang="ko-KR" altLang="en-US" dirty="0"/>
              <a:t> 화면에</a:t>
            </a:r>
            <a:endParaRPr lang="en-US" altLang="ko-KR" dirty="0"/>
          </a:p>
          <a:p>
            <a:pPr algn="ctr"/>
            <a:r>
              <a:rPr lang="en-US" altLang="ko-KR" dirty="0"/>
              <a:t>Ui</a:t>
            </a:r>
            <a:r>
              <a:rPr lang="ko-KR" altLang="en-US" dirty="0"/>
              <a:t>창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5C2D1C-5BCE-EFCE-B862-57DAA5539D66}"/>
              </a:ext>
            </a:extLst>
          </p:cNvPr>
          <p:cNvSpPr/>
          <p:nvPr/>
        </p:nvSpPr>
        <p:spPr>
          <a:xfrm>
            <a:off x="3959601" y="4383248"/>
            <a:ext cx="3825382" cy="1002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소독용 물총 </a:t>
            </a:r>
            <a:r>
              <a:rPr lang="en-US" altLang="ko-KR" dirty="0">
                <a:solidFill>
                  <a:schemeClr val="tx1"/>
                </a:solidFill>
              </a:rPr>
              <a:t>LV2</a:t>
            </a:r>
            <a:r>
              <a:rPr lang="ko-KR" altLang="en-US" dirty="0">
                <a:solidFill>
                  <a:schemeClr val="tx1"/>
                </a:solidFill>
              </a:rPr>
              <a:t>를 획득하셨습니다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9BE1E-C596-767A-6CB0-4CF375F64D8B}"/>
              </a:ext>
            </a:extLst>
          </p:cNvPr>
          <p:cNvSpPr/>
          <p:nvPr/>
        </p:nvSpPr>
        <p:spPr>
          <a:xfrm>
            <a:off x="5339591" y="5008229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5E5145-04BA-0299-23E3-3EC2C4E3AB0B}"/>
              </a:ext>
            </a:extLst>
          </p:cNvPr>
          <p:cNvSpPr/>
          <p:nvPr/>
        </p:nvSpPr>
        <p:spPr>
          <a:xfrm>
            <a:off x="3959601" y="5584971"/>
            <a:ext cx="3825382" cy="1002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퍼즐조각을 획득하셨습니다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C99FDF-4349-2422-DA36-74B6B5B9B79E}"/>
              </a:ext>
            </a:extLst>
          </p:cNvPr>
          <p:cNvSpPr/>
          <p:nvPr/>
        </p:nvSpPr>
        <p:spPr>
          <a:xfrm>
            <a:off x="5339591" y="620995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BA0C2BD-FFF0-8514-DEB6-76237F8A683E}"/>
              </a:ext>
            </a:extLst>
          </p:cNvPr>
          <p:cNvSpPr/>
          <p:nvPr/>
        </p:nvSpPr>
        <p:spPr>
          <a:xfrm>
            <a:off x="5701717" y="5343788"/>
            <a:ext cx="394283" cy="369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72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93424"/>
              </p:ext>
            </p:extLst>
          </p:nvPr>
        </p:nvGraphicFramePr>
        <p:xfrm>
          <a:off x="243281" y="4590831"/>
          <a:ext cx="11685864" cy="214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63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2343325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 err="1"/>
                        <a:t>의자앞에서</a:t>
                      </a:r>
                      <a:r>
                        <a:rPr lang="ko-KR" altLang="en-US" sz="1100" dirty="0"/>
                        <a:t>  점프하여 의자위로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의자위에서 점프하여 책상위로 올라가 책상위에 놓여져 있는 퍼즐조각상자와 상호작용</a:t>
                      </a:r>
                      <a:r>
                        <a:rPr lang="en-US" altLang="ko-KR" sz="1100" dirty="0"/>
                        <a:t>.(</a:t>
                      </a:r>
                      <a:r>
                        <a:rPr lang="ko-KR" altLang="en-US" sz="1100" dirty="0"/>
                        <a:t>퍼즐조각상자와 접촉하면 화면 한 가운데 </a:t>
                      </a:r>
                      <a:r>
                        <a:rPr lang="ko-KR" altLang="en-US" sz="1100" dirty="0" err="1"/>
                        <a:t>퍼즐맞추기</a:t>
                      </a:r>
                      <a:r>
                        <a:rPr lang="ko-KR" altLang="en-US" sz="1100" dirty="0"/>
                        <a:t> 창 출력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열리는 애니메이션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CA7AB-742C-8AC8-AABA-ABF76367F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69548"/>
              </p:ext>
            </p:extLst>
          </p:nvPr>
        </p:nvGraphicFramePr>
        <p:xfrm>
          <a:off x="1418706" y="2774969"/>
          <a:ext cx="3571846" cy="334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23">
                  <a:extLst>
                    <a:ext uri="{9D8B030D-6E8A-4147-A177-3AD203B41FA5}">
                      <a16:colId xmlns:a16="http://schemas.microsoft.com/office/drawing/2014/main" val="2009437891"/>
                    </a:ext>
                  </a:extLst>
                </a:gridCol>
                <a:gridCol w="1785923">
                  <a:extLst>
                    <a:ext uri="{9D8B030D-6E8A-4147-A177-3AD203B41FA5}">
                      <a16:colId xmlns:a16="http://schemas.microsoft.com/office/drawing/2014/main" val="2046929814"/>
                    </a:ext>
                  </a:extLst>
                </a:gridCol>
              </a:tblGrid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46591"/>
                  </a:ext>
                </a:extLst>
              </a:tr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583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2F12D3-E723-A2F9-1700-0AAB1B377B67}"/>
              </a:ext>
            </a:extLst>
          </p:cNvPr>
          <p:cNvSpPr/>
          <p:nvPr/>
        </p:nvSpPr>
        <p:spPr>
          <a:xfrm>
            <a:off x="6786693" y="1612669"/>
            <a:ext cx="4798503" cy="4502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A96F-62A0-F38A-4C03-19E35EA94821}"/>
              </a:ext>
            </a:extLst>
          </p:cNvPr>
          <p:cNvSpPr/>
          <p:nvPr/>
        </p:nvSpPr>
        <p:spPr>
          <a:xfrm>
            <a:off x="7222920" y="1818313"/>
            <a:ext cx="1551965" cy="15016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B2EF4B-D13C-1AE5-3F67-C11E0DF5CD94}"/>
              </a:ext>
            </a:extLst>
          </p:cNvPr>
          <p:cNvSpPr/>
          <p:nvPr/>
        </p:nvSpPr>
        <p:spPr>
          <a:xfrm>
            <a:off x="9290805" y="1818313"/>
            <a:ext cx="1551965" cy="15016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07841-0497-1E26-D5C6-D11D0FEED7EF}"/>
              </a:ext>
            </a:extLst>
          </p:cNvPr>
          <p:cNvSpPr/>
          <p:nvPr/>
        </p:nvSpPr>
        <p:spPr>
          <a:xfrm>
            <a:off x="7206140" y="4351478"/>
            <a:ext cx="1551965" cy="15016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D38BB-77E7-5128-AF26-B6F07C4C00E9}"/>
              </a:ext>
            </a:extLst>
          </p:cNvPr>
          <p:cNvSpPr/>
          <p:nvPr/>
        </p:nvSpPr>
        <p:spPr>
          <a:xfrm>
            <a:off x="9366306" y="4351478"/>
            <a:ext cx="1551965" cy="15016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AA047-B448-58E0-72FB-5CD8B8E63A00}"/>
              </a:ext>
            </a:extLst>
          </p:cNvPr>
          <p:cNvSpPr/>
          <p:nvPr/>
        </p:nvSpPr>
        <p:spPr>
          <a:xfrm>
            <a:off x="7393788" y="1071904"/>
            <a:ext cx="3368179" cy="643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8065" y="681644"/>
            <a:ext cx="6966066" cy="712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퍼즐조각상자와 상호작용하면 다음과 같은 </a:t>
            </a:r>
            <a:r>
              <a:rPr lang="en-US" altLang="ko-KR" dirty="0"/>
              <a:t>UI</a:t>
            </a:r>
            <a:r>
              <a:rPr lang="ko-KR" altLang="en-US" dirty="0"/>
              <a:t>전개</a:t>
            </a:r>
          </a:p>
        </p:txBody>
      </p:sp>
      <p:sp>
        <p:nvSpPr>
          <p:cNvPr id="3" name="아래쪽 화살표 2"/>
          <p:cNvSpPr/>
          <p:nvPr/>
        </p:nvSpPr>
        <p:spPr>
          <a:xfrm rot="8761800">
            <a:off x="8551763" y="3090999"/>
            <a:ext cx="399011" cy="415636"/>
          </a:xfrm>
          <a:prstGeom prst="downArrow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29764" y="3005690"/>
            <a:ext cx="1563119" cy="1411827"/>
            <a:chOff x="5223574" y="2325389"/>
            <a:chExt cx="1727854" cy="168832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C1A96F-62A0-F38A-4C03-19E35EA94821}"/>
                </a:ext>
              </a:extLst>
            </p:cNvPr>
            <p:cNvSpPr/>
            <p:nvPr/>
          </p:nvSpPr>
          <p:spPr>
            <a:xfrm>
              <a:off x="5223574" y="2325389"/>
              <a:ext cx="1551965" cy="15016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퍼즐조각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아래쪽 화살표 18"/>
            <p:cNvSpPr/>
            <p:nvPr/>
          </p:nvSpPr>
          <p:spPr>
            <a:xfrm rot="8761800">
              <a:off x="6552417" y="3598075"/>
              <a:ext cx="399011" cy="415636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8065" y="1754966"/>
            <a:ext cx="6372429" cy="75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 창에 있는 퍼즐조각을</a:t>
            </a:r>
            <a:r>
              <a:rPr lang="en-US" altLang="ko-KR" dirty="0"/>
              <a:t>(</a:t>
            </a:r>
            <a:r>
              <a:rPr lang="ko-KR" altLang="en-US" dirty="0"/>
              <a:t>우측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퍼즐상자 </a:t>
            </a:r>
            <a:r>
              <a:rPr lang="ko-KR" altLang="en-US" dirty="0" err="1"/>
              <a:t>뚜껑쪽에</a:t>
            </a:r>
            <a:r>
              <a:rPr lang="ko-KR" altLang="en-US" dirty="0"/>
              <a:t> 있는 퍼즐판으로 클릭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2765613" y="1426770"/>
            <a:ext cx="1201116" cy="300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253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접힌 도형 22"/>
          <p:cNvSpPr/>
          <p:nvPr/>
        </p:nvSpPr>
        <p:spPr>
          <a:xfrm>
            <a:off x="9116155" y="1662067"/>
            <a:ext cx="2576946" cy="3707476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쪽지내용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결투장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여기까지 오다니 제법인데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하지만 이곳을 나갈 방문 열쇠는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 몸이 이미 가져간 지 오래다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여기서 나갈 열쇠를 찾고 싶다면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방문 앞으로 오도록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p.S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참고로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나는 너가 굉장히 밉다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각오 단단히 하도록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535947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</a:t>
            </a:r>
            <a:r>
              <a:rPr lang="en-US" altLang="ko-KR" dirty="0"/>
              <a:t>-</a:t>
            </a:r>
            <a:r>
              <a:rPr lang="ko-KR" altLang="en-US" dirty="0"/>
              <a:t>퍼즐관련 오브젝트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99281" y="5642448"/>
            <a:ext cx="2410693" cy="95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쪽지를 클릭하면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쪽지내용</a:t>
            </a:r>
            <a:r>
              <a:rPr lang="ko-KR" altLang="en-US" sz="1400" dirty="0"/>
              <a:t> 확인과 동시에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미션</a:t>
            </a:r>
            <a:r>
              <a:rPr lang="en-US" altLang="ko-KR" sz="1400" dirty="0"/>
              <a:t>2 </a:t>
            </a:r>
            <a:r>
              <a:rPr lang="ko-KR" altLang="en-US" sz="1400" dirty="0" err="1"/>
              <a:t>클리어</a:t>
            </a:r>
            <a:endParaRPr lang="en-US" altLang="ko-KR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8548381" y="3192597"/>
            <a:ext cx="477005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05AAF1-54FD-9EB1-9B1C-4666547668CD}"/>
              </a:ext>
            </a:extLst>
          </p:cNvPr>
          <p:cNvSpPr/>
          <p:nvPr/>
        </p:nvSpPr>
        <p:spPr>
          <a:xfrm>
            <a:off x="213957" y="2232060"/>
            <a:ext cx="2969703" cy="27845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책상</a:t>
            </a:r>
            <a:r>
              <a:rPr lang="en-US" altLang="ko-KR" dirty="0"/>
              <a:t>(</a:t>
            </a:r>
            <a:r>
              <a:rPr lang="ko-KR" altLang="en-US" dirty="0"/>
              <a:t>위에서 봤을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F6811-3990-C8CA-DAFA-DA9A380CC54A}"/>
              </a:ext>
            </a:extLst>
          </p:cNvPr>
          <p:cNvSpPr/>
          <p:nvPr/>
        </p:nvSpPr>
        <p:spPr>
          <a:xfrm>
            <a:off x="1882401" y="2341138"/>
            <a:ext cx="1110686" cy="108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오르골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54E194-22D5-7B48-5103-392A6196D6B9}"/>
              </a:ext>
            </a:extLst>
          </p:cNvPr>
          <p:cNvSpPr/>
          <p:nvPr/>
        </p:nvSpPr>
        <p:spPr>
          <a:xfrm>
            <a:off x="467136" y="2389937"/>
            <a:ext cx="1013558" cy="857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퍼즐틀</a:t>
            </a:r>
            <a:endParaRPr lang="ko-KR" altLang="en-US" dirty="0"/>
          </a:p>
        </p:txBody>
      </p:sp>
      <p:sp>
        <p:nvSpPr>
          <p:cNvPr id="14" name="오른쪽 화살표 30">
            <a:extLst>
              <a:ext uri="{FF2B5EF4-FFF2-40B4-BE49-F238E27FC236}">
                <a16:creationId xmlns:a16="http://schemas.microsoft.com/office/drawing/2014/main" id="{AB413244-665A-9684-8764-7A485938CD67}"/>
              </a:ext>
            </a:extLst>
          </p:cNvPr>
          <p:cNvSpPr/>
          <p:nvPr/>
        </p:nvSpPr>
        <p:spPr>
          <a:xfrm>
            <a:off x="3331649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E33B03-348F-59BC-002D-79AEFE61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32" y="2227662"/>
            <a:ext cx="2156475" cy="2576286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F6846C5-FBC3-23E0-1D6B-DE47114FBDF4}"/>
              </a:ext>
            </a:extLst>
          </p:cNvPr>
          <p:cNvSpPr/>
          <p:nvPr/>
        </p:nvSpPr>
        <p:spPr>
          <a:xfrm rot="8467179">
            <a:off x="1002640" y="2976600"/>
            <a:ext cx="478172" cy="5285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F5A9287-017A-AF01-BDDB-17091EFF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14" y="2201636"/>
            <a:ext cx="2454728" cy="2454728"/>
          </a:xfrm>
          <a:prstGeom prst="rect">
            <a:avLst/>
          </a:prstGeom>
        </p:spPr>
      </p:pic>
      <p:sp>
        <p:nvSpPr>
          <p:cNvPr id="34" name="오른쪽 화살표 30">
            <a:extLst>
              <a:ext uri="{FF2B5EF4-FFF2-40B4-BE49-F238E27FC236}">
                <a16:creationId xmlns:a16="http://schemas.microsoft.com/office/drawing/2014/main" id="{E7790999-E9F7-4843-1BF6-883573A4E23D}"/>
              </a:ext>
            </a:extLst>
          </p:cNvPr>
          <p:cNvSpPr/>
          <p:nvPr/>
        </p:nvSpPr>
        <p:spPr>
          <a:xfrm>
            <a:off x="6266425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20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49745"/>
              </p:ext>
            </p:extLst>
          </p:nvPr>
        </p:nvGraphicFramePr>
        <p:xfrm>
          <a:off x="1224793" y="1298507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흩어져 있는 퍼즐조각을 모아 </a:t>
                      </a:r>
                      <a:r>
                        <a:rPr lang="ko-KR" altLang="en-US" dirty="0" err="1"/>
                        <a:t>오르골상자를</a:t>
                      </a:r>
                      <a:r>
                        <a:rPr lang="ko-KR" altLang="en-US" dirty="0"/>
                        <a:t> 열자</a:t>
                      </a:r>
                      <a:r>
                        <a:rPr lang="en-US" altLang="ko-KR" dirty="0"/>
                        <a:t>!(</a:t>
                      </a:r>
                      <a:r>
                        <a:rPr lang="ko-KR" altLang="en-US" dirty="0"/>
                        <a:t>클리어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75795" y="1895913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75795" y="3833768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75795" y="4611846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99009" y="490756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87817" y="1895913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좋아</a:t>
            </a:r>
            <a:r>
              <a:rPr lang="en-US" altLang="ko-KR" sz="1500" dirty="0"/>
              <a:t>! </a:t>
            </a:r>
            <a:r>
              <a:rPr lang="ko-KR" altLang="en-US" sz="1500" dirty="0"/>
              <a:t>퍼즐조각 같은 건 작아서 찾기가 쉽지 않았을 텐데 그래도 해냈구나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어</a:t>
            </a:r>
            <a:r>
              <a:rPr lang="en-US" altLang="ko-KR" sz="1500" dirty="0"/>
              <a:t>? </a:t>
            </a:r>
            <a:r>
              <a:rPr lang="ko-KR" altLang="en-US" sz="1500" dirty="0"/>
              <a:t>근데 왜 상자안에 열쇠가 안보이지</a:t>
            </a:r>
            <a:r>
              <a:rPr lang="en-US" altLang="ko-KR" sz="1500" dirty="0"/>
              <a:t>….?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5" y="1965706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AAF672-292A-60C4-F287-A04439F6178D}"/>
              </a:ext>
            </a:extLst>
          </p:cNvPr>
          <p:cNvSpPr/>
          <p:nvPr/>
        </p:nvSpPr>
        <p:spPr>
          <a:xfrm>
            <a:off x="3187817" y="4611846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E480CF-9E87-7C73-97BA-95478FA78DA1}"/>
              </a:ext>
            </a:extLst>
          </p:cNvPr>
          <p:cNvSpPr/>
          <p:nvPr/>
        </p:nvSpPr>
        <p:spPr>
          <a:xfrm>
            <a:off x="5746459" y="4611846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초콜렛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49B8DDA1-5D64-67B1-A04C-9AB68D05D76F}"/>
              </a:ext>
            </a:extLst>
          </p:cNvPr>
          <p:cNvSpPr/>
          <p:nvPr/>
        </p:nvSpPr>
        <p:spPr>
          <a:xfrm rot="5400000">
            <a:off x="10448486" y="3987918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017A99A-9E8D-E2D3-1AEB-6750519D3C37}"/>
              </a:ext>
            </a:extLst>
          </p:cNvPr>
          <p:cNvSpPr/>
          <p:nvPr/>
        </p:nvSpPr>
        <p:spPr>
          <a:xfrm rot="16200000" flipH="1">
            <a:off x="10050007" y="3987918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1EAAE-1067-29DE-DB2B-F8787036B291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435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77952"/>
              </p:ext>
            </p:extLst>
          </p:nvPr>
        </p:nvGraphicFramePr>
        <p:xfrm>
          <a:off x="1216404" y="1516620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3. </a:t>
                      </a:r>
                      <a:r>
                        <a:rPr lang="ko-KR" altLang="en-US" dirty="0" err="1"/>
                        <a:t>방문열쇠를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훔쳐간자를</a:t>
                      </a:r>
                      <a:r>
                        <a:rPr lang="ko-KR" altLang="en-US" dirty="0"/>
                        <a:t> 무찌르고 열쇠를 획득하자</a:t>
                      </a:r>
                      <a:r>
                        <a:rPr lang="en-US" altLang="ko-KR" dirty="0"/>
                        <a:t>!(</a:t>
                      </a:r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클리어 동시에 출력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75795" y="211402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75795" y="405188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75795" y="482995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99009" y="512567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87817" y="211402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열쇠가 사라졌어</a:t>
            </a:r>
            <a:r>
              <a:rPr lang="en-US" altLang="ko-KR" dirty="0"/>
              <a:t>?!, </a:t>
            </a:r>
            <a:r>
              <a:rPr lang="ko-KR" altLang="en-US" dirty="0"/>
              <a:t>이건 쪽지</a:t>
            </a:r>
            <a:r>
              <a:rPr lang="en-US" altLang="ko-KR" dirty="0"/>
              <a:t>?! </a:t>
            </a:r>
            <a:r>
              <a:rPr lang="ko-KR" altLang="en-US" dirty="0" err="1"/>
              <a:t>으으</a:t>
            </a:r>
            <a:r>
              <a:rPr lang="en-US" altLang="ko-KR" dirty="0"/>
              <a:t>, </a:t>
            </a:r>
            <a:r>
              <a:rPr lang="ko-KR" altLang="en-US" dirty="0"/>
              <a:t>내용을 보아하니 다른 몬스터가</a:t>
            </a:r>
            <a:endParaRPr lang="en-US" altLang="ko-KR" dirty="0"/>
          </a:p>
          <a:p>
            <a:r>
              <a:rPr lang="ko-KR" altLang="en-US" dirty="0" err="1"/>
              <a:t>방문열쇠를</a:t>
            </a:r>
            <a:r>
              <a:rPr lang="ko-KR" altLang="en-US" dirty="0"/>
              <a:t> 먼저 가지고</a:t>
            </a:r>
            <a:r>
              <a:rPr lang="en-US" altLang="ko-KR" dirty="0"/>
              <a:t> </a:t>
            </a:r>
            <a:r>
              <a:rPr lang="ko-KR" altLang="en-US" dirty="0"/>
              <a:t>간 것 같은데</a:t>
            </a:r>
            <a:r>
              <a:rPr lang="en-US" altLang="ko-KR" dirty="0"/>
              <a:t>?!</a:t>
            </a:r>
            <a:r>
              <a:rPr lang="ko-KR" altLang="en-US" dirty="0"/>
              <a:t> 그 못된 녀석을 찾아서 혼내 주고</a:t>
            </a:r>
            <a:endParaRPr lang="en-US" altLang="ko-KR" dirty="0"/>
          </a:p>
          <a:p>
            <a:r>
              <a:rPr lang="ko-KR" altLang="en-US" dirty="0"/>
              <a:t>어서 이곳을 나가도록 하자</a:t>
            </a:r>
            <a:r>
              <a:rPr lang="en-US" altLang="ko-KR" dirty="0"/>
              <a:t>! </a:t>
            </a:r>
            <a:r>
              <a:rPr lang="ko-KR" altLang="en-US" dirty="0"/>
              <a:t>서둘러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5" y="2183819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D03B31-D03D-4276-4178-F1A380BDC54B}"/>
              </a:ext>
            </a:extLst>
          </p:cNvPr>
          <p:cNvSpPr/>
          <p:nvPr/>
        </p:nvSpPr>
        <p:spPr>
          <a:xfrm>
            <a:off x="3187817" y="482995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36E7A3-307C-8507-626E-FEE8F8B1FAF3}"/>
              </a:ext>
            </a:extLst>
          </p:cNvPr>
          <p:cNvSpPr/>
          <p:nvPr/>
        </p:nvSpPr>
        <p:spPr>
          <a:xfrm>
            <a:off x="5746459" y="482995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방문열쇠</a:t>
            </a:r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8FE9782-FC13-AB2C-3435-21169259B9C9}"/>
              </a:ext>
            </a:extLst>
          </p:cNvPr>
          <p:cNvSpPr/>
          <p:nvPr/>
        </p:nvSpPr>
        <p:spPr>
          <a:xfrm rot="5400000">
            <a:off x="10448486" y="42060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2B20D6D-2CE6-EE3F-5CD3-5E9FE169040D}"/>
              </a:ext>
            </a:extLst>
          </p:cNvPr>
          <p:cNvSpPr/>
          <p:nvPr/>
        </p:nvSpPr>
        <p:spPr>
          <a:xfrm rot="16200000" flipH="1">
            <a:off x="10050007" y="42060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E40C92-18F6-0761-C1E7-0F00FF85156F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9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0" y="822526"/>
            <a:ext cx="9311640" cy="381597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조작 방법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78181" y="2313920"/>
            <a:ext cx="538634" cy="83318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2323" y="2730514"/>
            <a:ext cx="1473262" cy="41659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3007" y="1910969"/>
            <a:ext cx="1390349" cy="4165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08943" y="1559441"/>
            <a:ext cx="506215" cy="416594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73356" y="3476211"/>
            <a:ext cx="2471975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46" y="1040476"/>
            <a:ext cx="1628602" cy="32572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15158" y="1108932"/>
            <a:ext cx="2429226" cy="345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설정창</a:t>
            </a:r>
            <a:r>
              <a:rPr lang="ko-KR" altLang="en-US" dirty="0">
                <a:solidFill>
                  <a:schemeClr val="tx1"/>
                </a:solidFill>
              </a:rPr>
              <a:t> 열기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13392" y="1910969"/>
            <a:ext cx="1390349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아이템 사용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62164" y="3099025"/>
            <a:ext cx="1473262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이동</a:t>
            </a:r>
          </a:p>
        </p:txBody>
      </p:sp>
      <p:cxnSp>
        <p:nvCxnSpPr>
          <p:cNvPr id="17" name="직선 화살표 연결선 16"/>
          <p:cNvCxnSpPr>
            <a:stCxn id="9" idx="0"/>
            <a:endCxn id="13" idx="1"/>
          </p:cNvCxnSpPr>
          <p:nvPr/>
        </p:nvCxnSpPr>
        <p:spPr>
          <a:xfrm flipV="1">
            <a:off x="1162051" y="1281824"/>
            <a:ext cx="253107" cy="277617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3"/>
            <a:endCxn id="14" idx="1"/>
          </p:cNvCxnSpPr>
          <p:nvPr/>
        </p:nvCxnSpPr>
        <p:spPr>
          <a:xfrm>
            <a:off x="2773356" y="2119266"/>
            <a:ext cx="240036" cy="0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3"/>
            <a:endCxn id="15" idx="1"/>
          </p:cNvCxnSpPr>
          <p:nvPr/>
        </p:nvCxnSpPr>
        <p:spPr>
          <a:xfrm>
            <a:off x="3125585" y="2938811"/>
            <a:ext cx="2536579" cy="368511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9899426" y="2199409"/>
            <a:ext cx="1024160" cy="9393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144662" y="4808221"/>
            <a:ext cx="177892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83222" y="5642958"/>
            <a:ext cx="290180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이동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조준점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cxnSp>
        <p:nvCxnSpPr>
          <p:cNvPr id="26" name="직선 화살표 연결선 25"/>
          <p:cNvCxnSpPr>
            <a:stCxn id="22" idx="4"/>
            <a:endCxn id="23" idx="0"/>
          </p:cNvCxnSpPr>
          <p:nvPr/>
        </p:nvCxnSpPr>
        <p:spPr>
          <a:xfrm flipH="1">
            <a:off x="10034124" y="3138747"/>
            <a:ext cx="377382" cy="166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119474" y="2682431"/>
            <a:ext cx="506215" cy="416594"/>
          </a:xfrm>
          <a:prstGeom prst="rect">
            <a:avLst/>
          </a:prstGeom>
          <a:noFill/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7749" y="4990030"/>
            <a:ext cx="4055991" cy="685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(NPC</a:t>
            </a:r>
            <a:r>
              <a:rPr lang="ko-KR" altLang="en-US" dirty="0">
                <a:solidFill>
                  <a:schemeClr val="tx1"/>
                </a:solidFill>
              </a:rPr>
              <a:t>에게 </a:t>
            </a:r>
            <a:r>
              <a:rPr lang="ko-KR" altLang="en-US" dirty="0" err="1">
                <a:solidFill>
                  <a:schemeClr val="tx1"/>
                </a:solidFill>
              </a:rPr>
              <a:t>말걸기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 </a:t>
            </a:r>
            <a:r>
              <a:rPr lang="ko-KR" altLang="en-US" dirty="0" err="1">
                <a:solidFill>
                  <a:schemeClr val="tx1"/>
                </a:solidFill>
              </a:rPr>
              <a:t>입수등</a:t>
            </a:r>
            <a:r>
              <a:rPr lang="en-US" altLang="ko-KR" dirty="0">
                <a:solidFill>
                  <a:schemeClr val="tx1"/>
                </a:solidFill>
              </a:rPr>
              <a:t>……)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31" idx="2"/>
            <a:endCxn id="33" idx="0"/>
          </p:cNvCxnSpPr>
          <p:nvPr/>
        </p:nvCxnSpPr>
        <p:spPr>
          <a:xfrm flipH="1">
            <a:off x="2375745" y="3099025"/>
            <a:ext cx="996837" cy="1891005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A43652-F0FA-2D1A-6F20-4401D378556A}"/>
              </a:ext>
            </a:extLst>
          </p:cNvPr>
          <p:cNvSpPr/>
          <p:nvPr/>
        </p:nvSpPr>
        <p:spPr>
          <a:xfrm>
            <a:off x="4915949" y="2327563"/>
            <a:ext cx="506215" cy="354868"/>
          </a:xfrm>
          <a:prstGeom prst="rect">
            <a:avLst/>
          </a:prstGeom>
          <a:noFill/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6C61E1-9947-9D93-BCA0-81A2873E841E}"/>
              </a:ext>
            </a:extLst>
          </p:cNvPr>
          <p:cNvSpPr/>
          <p:nvPr/>
        </p:nvSpPr>
        <p:spPr>
          <a:xfrm>
            <a:off x="5763968" y="5101745"/>
            <a:ext cx="1459025" cy="354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755320-EC45-FB09-D22D-45D54465A2F6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169057" y="2682431"/>
            <a:ext cx="1324424" cy="2419314"/>
          </a:xfrm>
          <a:prstGeom prst="straightConnector1">
            <a:avLst/>
          </a:prstGeom>
          <a:ln w="57150">
            <a:solidFill>
              <a:srgbClr val="99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19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A8A5B4F-1E87-68B1-18FC-870B52A4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659"/>
            <a:ext cx="12192000" cy="1072314"/>
          </a:xfrm>
        </p:spPr>
        <p:txBody>
          <a:bodyPr/>
          <a:lstStyle/>
          <a:p>
            <a:r>
              <a:rPr lang="ko-KR" altLang="en-US" dirty="0"/>
              <a:t>미션</a:t>
            </a:r>
            <a:r>
              <a:rPr lang="en-US" altLang="ko-KR" dirty="0"/>
              <a:t>3. </a:t>
            </a:r>
            <a:r>
              <a:rPr lang="ko-KR" altLang="en-US" dirty="0"/>
              <a:t>최종보스와의 조우 </a:t>
            </a:r>
            <a:r>
              <a:rPr lang="ko-KR" altLang="en-US" dirty="0" err="1"/>
              <a:t>컷씬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D0C31D-9DAA-33DE-8229-21CD1520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11" y="22641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#1. </a:t>
            </a:r>
            <a:r>
              <a:rPr lang="ko-KR" altLang="en-US" dirty="0"/>
              <a:t>주인공은 미션</a:t>
            </a:r>
            <a:r>
              <a:rPr lang="en-US" altLang="ko-KR" dirty="0"/>
              <a:t>3</a:t>
            </a:r>
            <a:r>
              <a:rPr lang="ko-KR" altLang="en-US" dirty="0" err="1"/>
              <a:t>시작시</a:t>
            </a:r>
            <a:r>
              <a:rPr lang="ko-KR" altLang="en-US" dirty="0"/>
              <a:t> 의자 오른쪽에서 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#2. </a:t>
            </a:r>
            <a:r>
              <a:rPr lang="ko-KR" altLang="en-US" dirty="0"/>
              <a:t>시작지점에서 </a:t>
            </a:r>
            <a:r>
              <a:rPr lang="ko-KR" altLang="en-US" dirty="0" err="1"/>
              <a:t>보스몬스터가</a:t>
            </a:r>
            <a:r>
              <a:rPr lang="ko-KR" altLang="en-US" dirty="0"/>
              <a:t> 있는 </a:t>
            </a:r>
            <a:r>
              <a:rPr lang="ko-KR" altLang="en-US" dirty="0" err="1"/>
              <a:t>방문앞지점으로</a:t>
            </a:r>
            <a:r>
              <a:rPr lang="ko-KR" altLang="en-US" dirty="0"/>
              <a:t> 가면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392D6-18FE-0385-9300-1F08A43F0507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412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CDAC91-75AA-515F-1C81-F8AEC2EE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9" y="23432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Fade out </a:t>
            </a:r>
            <a:r>
              <a:rPr lang="ko-KR" altLang="en-US" dirty="0">
                <a:solidFill>
                  <a:schemeClr val="bg1"/>
                </a:solidFill>
              </a:rPr>
              <a:t>직후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br>
              <a:rPr lang="en-US" altLang="ko-KR" dirty="0">
                <a:solidFill>
                  <a:schemeClr val="bg1"/>
                </a:solidFill>
              </a:rPr>
            </a:b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로딩 화면 띄우고나서 이후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시작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26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7CFAE8-2D9E-0E83-3003-B8EA7244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드디어 만났군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이세아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2E390C-3B84-1151-D2F8-2699DCA0E8BB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1609C0-D643-81F0-7779-CB99E228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7CE7EC-D122-512B-D524-F04DC331B75E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903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CB8F53-F04D-AD6F-5AF7-EC365A1D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앗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너는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DB8A8A-DA0F-4080-5CF5-6FB51ABA5161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F8D22A1-EEA4-8091-234E-0E4733F0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37AB13-C00C-D39C-88AE-34AD59859FF9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69084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4BA1DD-37CE-24EF-1420-09C5D808A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그래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나를 잊지 않았군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나는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…….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2AA8C8-D1A5-28C9-0B8B-A69179D9D132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2E8DAF-ED39-A17C-5F60-C969DD06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8CDF59-AAEF-F96A-2FB3-59AF97190631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695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618069-07B2-0E3D-5E66-3522604B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누구였지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B25D53-2580-A226-5899-6D106E886269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0126C3-7C98-79AC-F1C4-066795445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3A29EA-AC1E-5BBF-3F7E-067C4E728C6D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724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DE3E47-0B58-82F9-2CCF-5131CDE3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ysClr val="windowText" lastClr="000000"/>
                </a:solidFill>
              </a:rPr>
              <a:t>으윽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잠시나마 기억해줄 거라 생각한 내가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바보지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ysClr val="windowText" lastClr="000000"/>
                </a:solidFill>
              </a:rPr>
              <a:t>나는 너가 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년전에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갖고놀던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 장난감 병정이다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BC13CD-493A-4406-AE73-676FD4435B01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CC3A09-B334-595A-0D46-E6EBB108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E55D8-9309-390E-C0B6-E757B4AB517D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289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8B3DA3-18AB-F7FC-2DFA-B78CD04C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….</a:t>
            </a:r>
            <a:r>
              <a:rPr lang="ko-KR" altLang="en-US" sz="1800" dirty="0">
                <a:solidFill>
                  <a:schemeClr val="tx1"/>
                </a:solidFill>
              </a:rPr>
              <a:t>기억이 날 것도 같고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360F03-736D-DBFF-B7D7-DC627AD8DC54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450486-F297-FD60-990E-35D748AB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CB3072-8E7A-BE83-0D5E-3D6EBB178BA5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115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15AD9B-DA9F-E857-94A3-9D70FC39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웃기지마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난 너를 처음으로 만난지 고작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주일만에 벽장 밑에 방치되어 있었다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거기서 녹슬고 먼지 뒤집어쓰면서 </a:t>
            </a:r>
            <a:r>
              <a:rPr lang="ko-KR" altLang="en-US" sz="1800" dirty="0" err="1">
                <a:solidFill>
                  <a:schemeClr val="tx1"/>
                </a:solidFill>
              </a:rPr>
              <a:t>망가질까봐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벌벌떨던</a:t>
            </a:r>
            <a:r>
              <a:rPr lang="ko-KR" altLang="en-US" sz="1800" dirty="0">
                <a:solidFill>
                  <a:schemeClr val="tx1"/>
                </a:solidFill>
              </a:rPr>
              <a:t> 내 심정을 너가 알아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에잇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말하다 보니 더 </a:t>
            </a:r>
            <a:r>
              <a:rPr lang="ko-KR" altLang="en-US" sz="1800" dirty="0" err="1">
                <a:solidFill>
                  <a:schemeClr val="tx1"/>
                </a:solidFill>
              </a:rPr>
              <a:t>화가나네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맨날 어지르기만 하던 너가 </a:t>
            </a:r>
            <a:r>
              <a:rPr lang="ko-KR" altLang="en-US" sz="1800" dirty="0" err="1">
                <a:solidFill>
                  <a:schemeClr val="tx1"/>
                </a:solidFill>
              </a:rPr>
              <a:t>이제와서</a:t>
            </a:r>
            <a:r>
              <a:rPr lang="ko-KR" altLang="en-US" sz="1800" dirty="0">
                <a:solidFill>
                  <a:schemeClr val="tx1"/>
                </a:solidFill>
              </a:rPr>
              <a:t> 청소하겠다고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아니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넌 여기를 절대 나갈 수 없어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1C2FC8-8275-7001-AFB0-94F516635344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8D8E9E-7EBF-32BB-0AA0-14BFA1B9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E7283A1-17C3-1EF5-234B-59575B37E7EB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9783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4BE0C3-6DC0-3B1D-880E-3044DC35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부탁이야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나 지금 다른 곳들도 청소해야 한단 말이야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F7C04-633B-81E3-AC81-A2CA68E29289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B42A4A-5FC4-202C-EB77-4E0DC73A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AD2EE8C-4B0E-4EC8-DF1D-CC5A8D2BA0F4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92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3186</Words>
  <Application>Microsoft Office PowerPoint</Application>
  <PresentationFormat>와이드스크린</PresentationFormat>
  <Paragraphs>637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9" baseType="lpstr">
      <vt:lpstr>맑은 고딕</vt:lpstr>
      <vt:lpstr>Arial</vt:lpstr>
      <vt:lpstr>Office 테마</vt:lpstr>
      <vt:lpstr>클리닝 히어로 팀프로젝트 기준(튜토리얼 스테이지) 기획서</vt:lpstr>
      <vt:lpstr>튜토리얼 스테이지 기준 등장인물</vt:lpstr>
      <vt:lpstr>튜토리얼 스테이지 기준 등장 몬스터</vt:lpstr>
      <vt:lpstr>등장인물 스탯 파라미터(최소기준) </vt:lpstr>
      <vt:lpstr>인게임 구성 인터페이스</vt:lpstr>
      <vt:lpstr>인벤토리 인터페이스(프로토타입 구현기준)</vt:lpstr>
      <vt:lpstr>등장 아이템 테이블(프로토타입 구현기준) </vt:lpstr>
      <vt:lpstr>각 미션 특징 </vt:lpstr>
      <vt:lpstr>조작 방법 </vt:lpstr>
      <vt:lpstr>클리닝 히어로 시놉시스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강화 플로우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미션3. 최종보스와의 조우 컷씬</vt:lpstr>
      <vt:lpstr>Fade out 직후,   로딩 화면 띄우고나서 이후 컷씬 시작.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26</cp:revision>
  <dcterms:created xsi:type="dcterms:W3CDTF">2023-09-26T05:13:44Z</dcterms:created>
  <dcterms:modified xsi:type="dcterms:W3CDTF">2023-11-06T06:30:24Z</dcterms:modified>
</cp:coreProperties>
</file>